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3"/>
  </p:notesMasterIdLst>
  <p:sldIdLst>
    <p:sldId id="256" r:id="rId2"/>
    <p:sldId id="297" r:id="rId3"/>
    <p:sldId id="308" r:id="rId4"/>
    <p:sldId id="316" r:id="rId5"/>
    <p:sldId id="309" r:id="rId6"/>
    <p:sldId id="321" r:id="rId7"/>
    <p:sldId id="310" r:id="rId8"/>
    <p:sldId id="304" r:id="rId9"/>
    <p:sldId id="303" r:id="rId10"/>
    <p:sldId id="311" r:id="rId11"/>
    <p:sldId id="306" r:id="rId12"/>
    <p:sldId id="307" r:id="rId13"/>
    <p:sldId id="320" r:id="rId14"/>
    <p:sldId id="322" r:id="rId15"/>
    <p:sldId id="305" r:id="rId16"/>
    <p:sldId id="312" r:id="rId17"/>
    <p:sldId id="323" r:id="rId18"/>
    <p:sldId id="260" r:id="rId19"/>
    <p:sldId id="314" r:id="rId20"/>
    <p:sldId id="301" r:id="rId21"/>
    <p:sldId id="315" r:id="rId22"/>
  </p:sldIdLst>
  <p:sldSz cx="9144000" cy="5143500" type="screen16x9"/>
  <p:notesSz cx="6858000" cy="9144000"/>
  <p:embeddedFontLst>
    <p:embeddedFont>
      <p:font typeface="Fira Sans Condensed Medium" panose="020B0604020202020204" charset="0"/>
      <p:regular r:id="rId24"/>
      <p:bold r:id="rId25"/>
      <p:italic r:id="rId26"/>
      <p:boldItalic r:id="rId27"/>
    </p:embeddedFont>
    <p:embeddedFont>
      <p:font typeface="Maven Pro" panose="020B0604020202020204" charset="0"/>
      <p:regular r:id="rId28"/>
      <p:bold r:id="rId29"/>
    </p:embeddedFont>
    <p:embeddedFont>
      <p:font typeface="Segoe UI" panose="020B0502040204020203" pitchFamily="34" charset="0"/>
      <p:regular r:id="rId30"/>
      <p:bold r:id="rId31"/>
      <p:italic r:id="rId32"/>
      <p:boldItalic r:id="rId33"/>
    </p:embeddedFont>
    <p:embeddedFont>
      <p:font typeface="Share Tech" panose="020B0604020202020204" charset="0"/>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EBE869-5C35-39DD-26F8-B6ACB8ACF538}" v="513" dt="2020-12-23T17:25:10.214"/>
    <p1510:client id="{0716DE5A-E797-43EF-A551-D86AE931AB2C}" v="4" dt="2020-12-23T13:41:30.580"/>
    <p1510:client id="{0AD5D18E-0B84-3721-CC3C-6B524F60EC68}" v="724" dt="2020-12-23T17:26:08.598"/>
    <p1510:client id="{0E42217A-9375-C4ED-847C-120AA78F1798}" v="3" dt="2020-12-23T15:27:31.200"/>
    <p1510:client id="{10B9E4ED-72D0-E3C0-7748-CE3FF581D40F}" v="184" dt="2020-12-24T04:53:53.505"/>
    <p1510:client id="{1DB2CFAD-18B8-62E3-643E-17D68B4483EE}" v="895" dt="2020-12-23T14:17:40.340"/>
    <p1510:client id="{4CD0EABA-D923-7C9C-EBD2-B1FA2C8DB27E}" v="25" dt="2020-12-23T14:41:59.719"/>
    <p1510:client id="{710B5174-1A25-42C0-9510-862DE4E5C198}" v="44" dt="2020-12-23T18:08:44.584"/>
    <p1510:client id="{9936F8D6-AF21-E817-C531-9AFE71465AAA}" v="851" dt="2020-12-24T04:40:44.694"/>
    <p1510:client id="{B2418745-68DA-A873-39C9-E52EE005180B}" v="124" dt="2020-12-23T16:48:05.776"/>
    <p1510:client id="{FAAFCD36-8E7C-3DB2-2968-1F44658D5257}" v="1" dt="2020-12-23T13:49:26.920"/>
  </p1510:revLst>
</p1510:revInfo>
</file>

<file path=ppt/tableStyles.xml><?xml version="1.0" encoding="utf-8"?>
<a:tblStyleLst xmlns:a="http://schemas.openxmlformats.org/drawingml/2006/main" def="{916CCBB6-DC71-449A-8D2D-B612D6D3220E}">
  <a:tblStyle styleId="{916CCBB6-DC71-449A-8D2D-B612D6D3220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sv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png>
</file>

<file path=ppt/media/image20.sv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12817208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42835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9745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57362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73120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5" r:id="rId4"/>
    <p:sldLayoutId id="214748366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mailto:johndoe@example.com"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7.sv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5.xml"/><Relationship Id="rId4" Type="http://schemas.openxmlformats.org/officeDocument/2006/relationships/image" Target="../media/image20.sv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02818" y="3590301"/>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By</a:t>
            </a:r>
          </a:p>
          <a:p>
            <a:pPr marL="0" indent="0"/>
            <a:r>
              <a:rPr lang="en" b="1">
                <a:solidFill>
                  <a:srgbClr val="FFFF00"/>
                </a:solidFill>
              </a:rPr>
              <a:t>OSS</a:t>
            </a:r>
            <a:r>
              <a:rPr lang="en" b="1">
                <a:solidFill>
                  <a:schemeClr val="bg1"/>
                </a:solidFill>
              </a:rPr>
              <a:t> Club AIT</a:t>
            </a:r>
            <a:r>
              <a:rPr lang="en"/>
              <a:t> </a:t>
            </a:r>
            <a:endParaRPr/>
          </a:p>
        </p:txBody>
      </p:sp>
      <p:sp>
        <p:nvSpPr>
          <p:cNvPr id="435" name="Google Shape;435;p25"/>
          <p:cNvSpPr txBox="1">
            <a:spLocks noGrp="1"/>
          </p:cNvSpPr>
          <p:nvPr>
            <p:ph type="ctrTitle"/>
          </p:nvPr>
        </p:nvSpPr>
        <p:spPr>
          <a:xfrm>
            <a:off x="1561650" y="1752013"/>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GIT/GITHUB</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4364373"/>
            <a:ext cx="199001" cy="417143"/>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2" descr="Icon&#10;&#10;Description automatically generated">
            <a:extLst>
              <a:ext uri="{FF2B5EF4-FFF2-40B4-BE49-F238E27FC236}">
                <a16:creationId xmlns:a16="http://schemas.microsoft.com/office/drawing/2014/main" id="{AD8E9E31-A22F-4A76-AF98-8AA72E5E3A79}"/>
              </a:ext>
            </a:extLst>
          </p:cNvPr>
          <p:cNvPicPr>
            <a:picLocks noChangeAspect="1"/>
          </p:cNvPicPr>
          <p:nvPr/>
        </p:nvPicPr>
        <p:blipFill>
          <a:blip r:embed="rId3"/>
          <a:stretch>
            <a:fillRect/>
          </a:stretch>
        </p:blipFill>
        <p:spPr>
          <a:xfrm>
            <a:off x="3357561" y="500063"/>
            <a:ext cx="2357438" cy="236458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0B37F9-A32E-40B7-9095-6D74800185F1}"/>
              </a:ext>
            </a:extLst>
          </p:cNvPr>
          <p:cNvSpPr txBox="1"/>
          <p:nvPr/>
        </p:nvSpPr>
        <p:spPr>
          <a:xfrm>
            <a:off x="2643185" y="850106"/>
            <a:ext cx="5272088" cy="707886"/>
          </a:xfrm>
          <a:prstGeom prst="rect">
            <a:avLst/>
          </a:prstGeom>
          <a:noFill/>
        </p:spPr>
        <p:txBody>
          <a:bodyPr wrap="square" lIns="91440" tIns="45720" rIns="91440" bIns="45720" rtlCol="0" anchor="t">
            <a:spAutoFit/>
          </a:bodyPr>
          <a:lstStyle/>
          <a:p>
            <a:r>
              <a:rPr lang="en-IN" sz="4000" b="1">
                <a:solidFill>
                  <a:schemeClr val="bg1"/>
                </a:solidFill>
              </a:rPr>
              <a:t>Let's Install Git</a:t>
            </a:r>
          </a:p>
        </p:txBody>
      </p:sp>
      <p:sp>
        <p:nvSpPr>
          <p:cNvPr id="2" name="TextBox 1">
            <a:extLst>
              <a:ext uri="{FF2B5EF4-FFF2-40B4-BE49-F238E27FC236}">
                <a16:creationId xmlns:a16="http://schemas.microsoft.com/office/drawing/2014/main" id="{3900B801-10C9-41FC-8176-3D395A83EB9F}"/>
              </a:ext>
            </a:extLst>
          </p:cNvPr>
          <p:cNvSpPr txBox="1"/>
          <p:nvPr/>
        </p:nvSpPr>
        <p:spPr>
          <a:xfrm>
            <a:off x="3514726" y="1878806"/>
            <a:ext cx="3371849"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b="1">
                <a:solidFill>
                  <a:srgbClr val="FFFFFF"/>
                </a:solidFill>
                <a:latin typeface="Maven Pro"/>
                <a:cs typeface="Segoe UI"/>
              </a:rPr>
              <a:t>For windows (git bash) – </a:t>
            </a:r>
            <a:r>
              <a:rPr lang="en-US">
                <a:solidFill>
                  <a:srgbClr val="1A5E8F"/>
                </a:solidFill>
                <a:latin typeface="Maven Pro"/>
                <a:cs typeface="Segoe UI"/>
              </a:rPr>
              <a:t>​</a:t>
            </a:r>
          </a:p>
          <a:p>
            <a:r>
              <a:rPr lang="en-IN">
                <a:solidFill>
                  <a:srgbClr val="1A5E8F"/>
                </a:solidFill>
                <a:latin typeface="Maven Pro"/>
                <a:cs typeface="Segoe UI"/>
              </a:rPr>
              <a:t>​</a:t>
            </a:r>
          </a:p>
          <a:p>
            <a:r>
              <a:rPr lang="en-IN" b="1">
                <a:solidFill>
                  <a:srgbClr val="FFFF00"/>
                </a:solidFill>
                <a:latin typeface="Maven Pro"/>
                <a:cs typeface="Segoe UI"/>
              </a:rPr>
              <a:t>https://git-scm.com/downloads</a:t>
            </a:r>
            <a:r>
              <a:rPr lang="en-US">
                <a:solidFill>
                  <a:srgbClr val="FFFF00"/>
                </a:solidFill>
                <a:latin typeface="Maven Pro"/>
                <a:cs typeface="Segoe UI"/>
              </a:rPr>
              <a:t>​</a:t>
            </a:r>
          </a:p>
        </p:txBody>
      </p:sp>
      <p:sp>
        <p:nvSpPr>
          <p:cNvPr id="4" name="TextBox 3">
            <a:extLst>
              <a:ext uri="{FF2B5EF4-FFF2-40B4-BE49-F238E27FC236}">
                <a16:creationId xmlns:a16="http://schemas.microsoft.com/office/drawing/2014/main" id="{ACD62821-ECB5-4831-BEF6-0CEB6AB91979}"/>
              </a:ext>
            </a:extLst>
          </p:cNvPr>
          <p:cNvSpPr txBox="1"/>
          <p:nvPr/>
        </p:nvSpPr>
        <p:spPr>
          <a:xfrm>
            <a:off x="3514725" y="3014663"/>
            <a:ext cx="2743200"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b="1">
                <a:solidFill>
                  <a:srgbClr val="FFFFFF"/>
                </a:solidFill>
                <a:latin typeface="Maven Pro"/>
                <a:cs typeface="Segoe UI"/>
              </a:rPr>
              <a:t>For Ubuntu – </a:t>
            </a:r>
            <a:r>
              <a:rPr lang="en-US">
                <a:solidFill>
                  <a:srgbClr val="1A5E8F"/>
                </a:solidFill>
                <a:latin typeface="Maven Pro"/>
                <a:cs typeface="Segoe UI"/>
              </a:rPr>
              <a:t>​</a:t>
            </a:r>
          </a:p>
          <a:p>
            <a:r>
              <a:rPr lang="en-IN">
                <a:solidFill>
                  <a:srgbClr val="1A5E8F"/>
                </a:solidFill>
                <a:latin typeface="Maven Pro"/>
                <a:cs typeface="Segoe UI"/>
              </a:rPr>
              <a:t>​</a:t>
            </a:r>
          </a:p>
          <a:p>
            <a:r>
              <a:rPr lang="en-IN" b="1">
                <a:solidFill>
                  <a:srgbClr val="FFFFFF"/>
                </a:solidFill>
                <a:latin typeface="Maven Pro"/>
                <a:cs typeface="Segoe UI"/>
              </a:rPr>
              <a:t>$ </a:t>
            </a:r>
            <a:r>
              <a:rPr lang="en-IN" b="1" err="1">
                <a:solidFill>
                  <a:srgbClr val="FFFF00"/>
                </a:solidFill>
                <a:latin typeface="Maven Pro"/>
                <a:cs typeface="Segoe UI"/>
              </a:rPr>
              <a:t>sudo</a:t>
            </a:r>
            <a:r>
              <a:rPr lang="en-IN" b="1">
                <a:solidFill>
                  <a:srgbClr val="FFFF00"/>
                </a:solidFill>
                <a:latin typeface="Maven Pro"/>
                <a:cs typeface="Segoe UI"/>
              </a:rPr>
              <a:t> apt-get install git</a:t>
            </a:r>
            <a:r>
              <a:rPr lang="en-US">
                <a:solidFill>
                  <a:srgbClr val="FFFF00"/>
                </a:solidFill>
                <a:latin typeface="Maven Pro"/>
                <a:cs typeface="Segoe UI"/>
              </a:rPr>
              <a:t>​</a:t>
            </a:r>
          </a:p>
        </p:txBody>
      </p:sp>
      <p:grpSp>
        <p:nvGrpSpPr>
          <p:cNvPr id="14" name="Google Shape;17825;p64">
            <a:extLst>
              <a:ext uri="{FF2B5EF4-FFF2-40B4-BE49-F238E27FC236}">
                <a16:creationId xmlns:a16="http://schemas.microsoft.com/office/drawing/2014/main" id="{B0C3374A-0F62-4BD0-A815-D6515E6F2990}"/>
              </a:ext>
            </a:extLst>
          </p:cNvPr>
          <p:cNvGrpSpPr/>
          <p:nvPr/>
        </p:nvGrpSpPr>
        <p:grpSpPr>
          <a:xfrm>
            <a:off x="1026970" y="2155066"/>
            <a:ext cx="1713320" cy="1340979"/>
            <a:chOff x="7009649" y="1541981"/>
            <a:chExt cx="524940" cy="320655"/>
          </a:xfrm>
          <a:solidFill>
            <a:schemeClr val="bg1"/>
          </a:solidFill>
        </p:grpSpPr>
        <p:sp>
          <p:nvSpPr>
            <p:cNvPr id="6" name="Google Shape;17826;p64">
              <a:extLst>
                <a:ext uri="{FF2B5EF4-FFF2-40B4-BE49-F238E27FC236}">
                  <a16:creationId xmlns:a16="http://schemas.microsoft.com/office/drawing/2014/main" id="{BD3F2626-74C0-4C2C-8C78-198615A36853}"/>
                </a:ext>
              </a:extLst>
            </p:cNvPr>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 name="Google Shape;17827;p64">
              <a:extLst>
                <a:ext uri="{FF2B5EF4-FFF2-40B4-BE49-F238E27FC236}">
                  <a16:creationId xmlns:a16="http://schemas.microsoft.com/office/drawing/2014/main" id="{CC451DF2-C269-494F-82C9-0C34E896F07D}"/>
                </a:ext>
              </a:extLst>
            </p:cNvPr>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17828;p64">
              <a:extLst>
                <a:ext uri="{FF2B5EF4-FFF2-40B4-BE49-F238E27FC236}">
                  <a16:creationId xmlns:a16="http://schemas.microsoft.com/office/drawing/2014/main" id="{E27E4643-77FA-4529-9953-3922459B2AA4}"/>
                </a:ext>
              </a:extLst>
            </p:cNvPr>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17829;p64">
              <a:extLst>
                <a:ext uri="{FF2B5EF4-FFF2-40B4-BE49-F238E27FC236}">
                  <a16:creationId xmlns:a16="http://schemas.microsoft.com/office/drawing/2014/main" id="{6AE4CBF7-B71F-4F54-9098-A8809EF937EB}"/>
                </a:ext>
              </a:extLst>
            </p:cNvPr>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17830;p64">
              <a:extLst>
                <a:ext uri="{FF2B5EF4-FFF2-40B4-BE49-F238E27FC236}">
                  <a16:creationId xmlns:a16="http://schemas.microsoft.com/office/drawing/2014/main" id="{B303740C-6982-42BF-8B98-D494E890CB62}"/>
                </a:ext>
              </a:extLst>
            </p:cNvPr>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17831;p64">
              <a:extLst>
                <a:ext uri="{FF2B5EF4-FFF2-40B4-BE49-F238E27FC236}">
                  <a16:creationId xmlns:a16="http://schemas.microsoft.com/office/drawing/2014/main" id="{EA9A8C90-CD06-4731-8F56-61A2804DC9A3}"/>
                </a:ext>
              </a:extLst>
            </p:cNvPr>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17832;p64">
              <a:extLst>
                <a:ext uri="{FF2B5EF4-FFF2-40B4-BE49-F238E27FC236}">
                  <a16:creationId xmlns:a16="http://schemas.microsoft.com/office/drawing/2014/main" id="{C972C4A4-FEA2-4895-952C-A26A585703AC}"/>
                </a:ext>
              </a:extLst>
            </p:cNvPr>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7833;p64">
              <a:extLst>
                <a:ext uri="{FF2B5EF4-FFF2-40B4-BE49-F238E27FC236}">
                  <a16:creationId xmlns:a16="http://schemas.microsoft.com/office/drawing/2014/main" id="{8E67F61B-4F79-476F-85F1-083BEA571D3C}"/>
                </a:ext>
              </a:extLst>
            </p:cNvPr>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pic>
        <p:nvPicPr>
          <p:cNvPr id="5" name="Picture 2" descr="Icon&#10;&#10;Description automatically generated">
            <a:extLst>
              <a:ext uri="{FF2B5EF4-FFF2-40B4-BE49-F238E27FC236}">
                <a16:creationId xmlns:a16="http://schemas.microsoft.com/office/drawing/2014/main" id="{20E4D78E-84EF-4A72-B063-DC98BC54187C}"/>
              </a:ext>
            </a:extLst>
          </p:cNvPr>
          <p:cNvPicPr>
            <a:picLocks noChangeAspect="1"/>
          </p:cNvPicPr>
          <p:nvPr/>
        </p:nvPicPr>
        <p:blipFill>
          <a:blip r:embed="rId2"/>
          <a:stretch>
            <a:fillRect/>
          </a:stretch>
        </p:blipFill>
        <p:spPr>
          <a:xfrm>
            <a:off x="200023" y="192881"/>
            <a:ext cx="821532" cy="821532"/>
          </a:xfrm>
          <a:prstGeom prst="rect">
            <a:avLst/>
          </a:prstGeom>
        </p:spPr>
      </p:pic>
      <p:sp>
        <p:nvSpPr>
          <p:cNvPr id="17" name="TextBox 16">
            <a:extLst>
              <a:ext uri="{FF2B5EF4-FFF2-40B4-BE49-F238E27FC236}">
                <a16:creationId xmlns:a16="http://schemas.microsoft.com/office/drawing/2014/main" id="{FDD88373-2C5D-4718-B155-A676831EDA63}"/>
              </a:ext>
            </a:extLst>
          </p:cNvPr>
          <p:cNvSpPr txBox="1"/>
          <p:nvPr/>
        </p:nvSpPr>
        <p:spPr>
          <a:xfrm>
            <a:off x="2824380" y="4205720"/>
            <a:ext cx="4236242"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solidFill>
                  <a:srgbClr val="FFFFFF"/>
                </a:solidFill>
                <a:latin typeface="Maven Pro"/>
                <a:cs typeface="Segoe UI"/>
              </a:rPr>
              <a:t>Sign up on </a:t>
            </a:r>
            <a:r>
              <a:rPr lang="en-IN" sz="2000" b="1">
                <a:solidFill>
                  <a:srgbClr val="FFFF00"/>
                </a:solidFill>
                <a:latin typeface="Maven Pro"/>
                <a:cs typeface="Segoe UI"/>
              </a:rPr>
              <a:t>www.github.com</a:t>
            </a:r>
            <a:endParaRPr lang="en-US" sz="2000">
              <a:solidFill>
                <a:srgbClr val="FFFF00"/>
              </a:solidFill>
            </a:endParaRPr>
          </a:p>
        </p:txBody>
      </p:sp>
    </p:spTree>
    <p:extLst>
      <p:ext uri="{BB962C8B-B14F-4D97-AF65-F5344CB8AC3E}">
        <p14:creationId xmlns:p14="http://schemas.microsoft.com/office/powerpoint/2010/main" val="1726349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C1BFD-904A-44A9-941D-E4D0AB68961A}"/>
              </a:ext>
            </a:extLst>
          </p:cNvPr>
          <p:cNvSpPr>
            <a:spLocks noGrp="1"/>
          </p:cNvSpPr>
          <p:nvPr>
            <p:ph type="ctrTitle"/>
          </p:nvPr>
        </p:nvSpPr>
        <p:spPr>
          <a:xfrm>
            <a:off x="1597369" y="-333962"/>
            <a:ext cx="6020700" cy="2059743"/>
          </a:xfrm>
        </p:spPr>
        <p:txBody>
          <a:bodyPr/>
          <a:lstStyle/>
          <a:p>
            <a:r>
              <a:rPr lang="en-US"/>
              <a:t>GIT </a:t>
            </a:r>
            <a:r>
              <a:rPr lang="en-US">
                <a:solidFill>
                  <a:srgbClr val="FFFF00"/>
                </a:solidFill>
              </a:rPr>
              <a:t>DEMO</a:t>
            </a:r>
          </a:p>
        </p:txBody>
      </p:sp>
      <p:pic>
        <p:nvPicPr>
          <p:cNvPr id="5" name="Picture 2" descr="Icon&#10;&#10;Description automatically generated">
            <a:extLst>
              <a:ext uri="{FF2B5EF4-FFF2-40B4-BE49-F238E27FC236}">
                <a16:creationId xmlns:a16="http://schemas.microsoft.com/office/drawing/2014/main" id="{C80BECAE-7087-4459-B596-036AA2DE6788}"/>
              </a:ext>
            </a:extLst>
          </p:cNvPr>
          <p:cNvPicPr>
            <a:picLocks noChangeAspect="1"/>
          </p:cNvPicPr>
          <p:nvPr/>
        </p:nvPicPr>
        <p:blipFill>
          <a:blip r:embed="rId2"/>
          <a:stretch>
            <a:fillRect/>
          </a:stretch>
        </p:blipFill>
        <p:spPr>
          <a:xfrm>
            <a:off x="200023" y="171450"/>
            <a:ext cx="821532" cy="821532"/>
          </a:xfrm>
          <a:prstGeom prst="rect">
            <a:avLst/>
          </a:prstGeom>
        </p:spPr>
      </p:pic>
      <p:pic>
        <p:nvPicPr>
          <p:cNvPr id="6" name="Graphic 6">
            <a:extLst>
              <a:ext uri="{FF2B5EF4-FFF2-40B4-BE49-F238E27FC236}">
                <a16:creationId xmlns:a16="http://schemas.microsoft.com/office/drawing/2014/main" id="{5E0F1770-10E0-4D5D-8F96-4274C7AC341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00400" y="1988055"/>
            <a:ext cx="2743199" cy="2396113"/>
          </a:xfrm>
          <a:prstGeom prst="rect">
            <a:avLst/>
          </a:prstGeom>
        </p:spPr>
      </p:pic>
    </p:spTree>
    <p:extLst>
      <p:ext uri="{BB962C8B-B14F-4D97-AF65-F5344CB8AC3E}">
        <p14:creationId xmlns:p14="http://schemas.microsoft.com/office/powerpoint/2010/main" val="1317204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106E6-DE6E-4832-ADE1-59034F18FD87}"/>
              </a:ext>
            </a:extLst>
          </p:cNvPr>
          <p:cNvSpPr>
            <a:spLocks noGrp="1"/>
          </p:cNvSpPr>
          <p:nvPr>
            <p:ph type="ctrTitle"/>
          </p:nvPr>
        </p:nvSpPr>
        <p:spPr/>
        <p:txBody>
          <a:bodyPr/>
          <a:lstStyle/>
          <a:p>
            <a:r>
              <a:rPr lang="en-US">
                <a:solidFill>
                  <a:srgbClr val="FFFF00"/>
                </a:solidFill>
              </a:rPr>
              <a:t>First-Time</a:t>
            </a:r>
            <a:r>
              <a:rPr lang="en-US"/>
              <a:t> Git Setup</a:t>
            </a:r>
          </a:p>
          <a:p>
            <a:endParaRPr lang="en-US" sz="3600"/>
          </a:p>
        </p:txBody>
      </p:sp>
      <p:sp>
        <p:nvSpPr>
          <p:cNvPr id="3" name="Subtitle 2">
            <a:extLst>
              <a:ext uri="{FF2B5EF4-FFF2-40B4-BE49-F238E27FC236}">
                <a16:creationId xmlns:a16="http://schemas.microsoft.com/office/drawing/2014/main" id="{0C3090B0-0B73-472B-A5AF-911CD8666779}"/>
              </a:ext>
            </a:extLst>
          </p:cNvPr>
          <p:cNvSpPr>
            <a:spLocks noGrp="1"/>
          </p:cNvSpPr>
          <p:nvPr>
            <p:ph type="subTitle" idx="1"/>
          </p:nvPr>
        </p:nvSpPr>
        <p:spPr>
          <a:xfrm>
            <a:off x="1021415" y="2843454"/>
            <a:ext cx="7114157" cy="1299806"/>
          </a:xfrm>
        </p:spPr>
        <p:txBody>
          <a:bodyPr/>
          <a:lstStyle/>
          <a:p>
            <a:r>
              <a:rPr lang="en-US" sz="1400" dirty="0"/>
              <a:t>$</a:t>
            </a:r>
            <a:r>
              <a:rPr lang="en-US" sz="1400" dirty="0">
                <a:solidFill>
                  <a:schemeClr val="tx1"/>
                </a:solidFill>
              </a:rPr>
              <a:t> </a:t>
            </a:r>
            <a:r>
              <a:rPr lang="en-US" sz="1400" dirty="0">
                <a:solidFill>
                  <a:srgbClr val="FFFF00"/>
                </a:solidFill>
              </a:rPr>
              <a:t>git config --global user.name "John Doe"</a:t>
            </a:r>
          </a:p>
          <a:p>
            <a:endParaRPr lang="en-US" sz="1400" dirty="0">
              <a:solidFill>
                <a:srgbClr val="FFFF00"/>
              </a:solidFill>
            </a:endParaRPr>
          </a:p>
          <a:p>
            <a:r>
              <a:rPr lang="en-US" sz="1400" dirty="0"/>
              <a:t>$ </a:t>
            </a:r>
            <a:r>
              <a:rPr lang="en-US" sz="1400" dirty="0">
                <a:solidFill>
                  <a:srgbClr val="FFFF00"/>
                </a:solidFill>
              </a:rPr>
              <a:t>git config --global </a:t>
            </a:r>
            <a:r>
              <a:rPr lang="en-US" sz="1400" dirty="0" err="1">
                <a:solidFill>
                  <a:srgbClr val="FFFF00"/>
                </a:solidFill>
              </a:rPr>
              <a:t>user.email</a:t>
            </a:r>
            <a:r>
              <a:rPr lang="en-US" sz="1400" dirty="0">
                <a:solidFill>
                  <a:srgbClr val="FFFF00"/>
                </a:solidFill>
              </a:rPr>
              <a:t> </a:t>
            </a:r>
            <a:r>
              <a:rPr lang="en-US" sz="1400" dirty="0">
                <a:solidFill>
                  <a:srgbClr val="FFFF00"/>
                </a:solidFill>
                <a:hlinkClick r:id="rId2">
                  <a:extLst>
                    <a:ext uri="{A12FA001-AC4F-418D-AE19-62706E023703}">
                      <ahyp:hlinkClr xmlns:ahyp="http://schemas.microsoft.com/office/drawing/2018/hyperlinkcolor" val="tx"/>
                    </a:ext>
                  </a:extLst>
                </a:hlinkClick>
              </a:rPr>
              <a:t>johndoe@example.com</a:t>
            </a:r>
            <a:endParaRPr lang="en-US" sz="1400" dirty="0">
              <a:solidFill>
                <a:srgbClr val="FFFF00"/>
              </a:solidFill>
            </a:endParaRPr>
          </a:p>
          <a:p>
            <a:endParaRPr lang="en-US" sz="1400"/>
          </a:p>
          <a:p>
            <a:r>
              <a:rPr lang="en-US" sz="1400" dirty="0"/>
              <a:t>$</a:t>
            </a:r>
            <a:r>
              <a:rPr lang="en-US" sz="1400" dirty="0">
                <a:solidFill>
                  <a:srgbClr val="FFFF00"/>
                </a:solidFill>
              </a:rPr>
              <a:t> git config --list
</a:t>
            </a:r>
            <a:br>
              <a:rPr lang="en-US" sz="1400" dirty="0"/>
            </a:br>
            <a:endParaRPr lang="en-US" sz="1400"/>
          </a:p>
          <a:p>
            <a:br>
              <a:rPr lang="en-US" dirty="0"/>
            </a:br>
            <a:endParaRPr lang="en-US" sz="1400"/>
          </a:p>
          <a:p>
            <a:endParaRPr lang="en-US" sz="1400"/>
          </a:p>
        </p:txBody>
      </p:sp>
      <p:pic>
        <p:nvPicPr>
          <p:cNvPr id="5" name="Picture 2" descr="Icon&#10;&#10;Description automatically generated">
            <a:extLst>
              <a:ext uri="{FF2B5EF4-FFF2-40B4-BE49-F238E27FC236}">
                <a16:creationId xmlns:a16="http://schemas.microsoft.com/office/drawing/2014/main" id="{9ED54217-9402-4CB1-8385-749F1B69E42E}"/>
              </a:ext>
            </a:extLst>
          </p:cNvPr>
          <p:cNvPicPr>
            <a:picLocks noChangeAspect="1"/>
          </p:cNvPicPr>
          <p:nvPr/>
        </p:nvPicPr>
        <p:blipFill>
          <a:blip r:embed="rId3"/>
          <a:stretch>
            <a:fillRect/>
          </a:stretch>
        </p:blipFill>
        <p:spPr>
          <a:xfrm>
            <a:off x="200023" y="200025"/>
            <a:ext cx="821532" cy="821532"/>
          </a:xfrm>
          <a:prstGeom prst="rect">
            <a:avLst/>
          </a:prstGeom>
        </p:spPr>
      </p:pic>
    </p:spTree>
    <p:extLst>
      <p:ext uri="{BB962C8B-B14F-4D97-AF65-F5344CB8AC3E}">
        <p14:creationId xmlns:p14="http://schemas.microsoft.com/office/powerpoint/2010/main" val="5513029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5" name="Google Shape;435;p25"/>
          <p:cNvSpPr txBox="1">
            <a:spLocks noGrp="1"/>
          </p:cNvSpPr>
          <p:nvPr>
            <p:ph type="ctrTitle"/>
          </p:nvPr>
        </p:nvSpPr>
        <p:spPr>
          <a:xfrm>
            <a:off x="1243657" y="-206726"/>
            <a:ext cx="6763650" cy="2038314"/>
          </a:xfrm>
          <a:prstGeom prst="rect">
            <a:avLst/>
          </a:prstGeom>
        </p:spPr>
        <p:txBody>
          <a:bodyPr spcFirstLastPara="1" wrap="square" lIns="91425" tIns="91425" rIns="91425" bIns="91425" anchor="b" anchorCtr="0">
            <a:noAutofit/>
          </a:bodyPr>
          <a:lstStyle/>
          <a:p>
            <a:r>
              <a:rPr lang="en">
                <a:solidFill>
                  <a:srgbClr val="FFFF00"/>
                </a:solidFill>
              </a:rPr>
              <a:t>Doubt Session</a:t>
            </a:r>
            <a:r>
              <a:rPr lang="en"/>
              <a:t> for git !!</a:t>
            </a:r>
            <a:endParaRPr/>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2" descr="Icon&#10;&#10;Description automatically generated">
            <a:extLst>
              <a:ext uri="{FF2B5EF4-FFF2-40B4-BE49-F238E27FC236}">
                <a16:creationId xmlns:a16="http://schemas.microsoft.com/office/drawing/2014/main" id="{6B70CA28-08FB-44F0-97BA-4C12B5BDF861}"/>
              </a:ext>
            </a:extLst>
          </p:cNvPr>
          <p:cNvPicPr>
            <a:picLocks noChangeAspect="1"/>
          </p:cNvPicPr>
          <p:nvPr/>
        </p:nvPicPr>
        <p:blipFill>
          <a:blip r:embed="rId3"/>
          <a:stretch>
            <a:fillRect/>
          </a:stretch>
        </p:blipFill>
        <p:spPr>
          <a:xfrm>
            <a:off x="200023" y="185737"/>
            <a:ext cx="821532" cy="821532"/>
          </a:xfrm>
          <a:prstGeom prst="rect">
            <a:avLst/>
          </a:prstGeom>
        </p:spPr>
      </p:pic>
      <p:pic>
        <p:nvPicPr>
          <p:cNvPr id="3" name="Graphic 3">
            <a:extLst>
              <a:ext uri="{FF2B5EF4-FFF2-40B4-BE49-F238E27FC236}">
                <a16:creationId xmlns:a16="http://schemas.microsoft.com/office/drawing/2014/main" id="{B37C3CD7-9AB9-40EB-A2F9-B8AC98E2577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84157" y="2246955"/>
            <a:ext cx="3222023" cy="2263690"/>
          </a:xfrm>
          <a:prstGeom prst="rect">
            <a:avLst/>
          </a:prstGeom>
        </p:spPr>
      </p:pic>
    </p:spTree>
    <p:extLst>
      <p:ext uri="{BB962C8B-B14F-4D97-AF65-F5344CB8AC3E}">
        <p14:creationId xmlns:p14="http://schemas.microsoft.com/office/powerpoint/2010/main" val="13319119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FE04494-F4A4-4289-88B1-6B2A2B7FCD46}"/>
              </a:ext>
            </a:extLst>
          </p:cNvPr>
          <p:cNvSpPr txBox="1"/>
          <p:nvPr/>
        </p:nvSpPr>
        <p:spPr>
          <a:xfrm>
            <a:off x="1024562" y="381627"/>
            <a:ext cx="7215187" cy="1938992"/>
          </a:xfrm>
          <a:prstGeom prst="rect">
            <a:avLst/>
          </a:prstGeom>
          <a:noFill/>
        </p:spPr>
        <p:txBody>
          <a:bodyPr wrap="square" lIns="91440" tIns="45720" rIns="91440" bIns="45720" rtlCol="0" anchor="t">
            <a:spAutoFit/>
          </a:bodyPr>
          <a:lstStyle/>
          <a:p>
            <a:pPr algn="ctr"/>
            <a:r>
              <a:rPr lang="en-IN" sz="4000" b="1" dirty="0">
                <a:solidFill>
                  <a:schemeClr val="bg1"/>
                </a:solidFill>
              </a:rPr>
              <a:t>How can we </a:t>
            </a:r>
            <a:r>
              <a:rPr lang="en-IN" sz="4000" b="1">
                <a:solidFill>
                  <a:srgbClr val="FFFF00"/>
                </a:solidFill>
              </a:rPr>
              <a:t>share</a:t>
            </a:r>
            <a:r>
              <a:rPr lang="en-IN" sz="4000" b="1" dirty="0">
                <a:solidFill>
                  <a:schemeClr val="bg1"/>
                </a:solidFill>
              </a:rPr>
              <a:t> our code or </a:t>
            </a:r>
            <a:r>
              <a:rPr lang="en-IN" sz="4000" b="1">
                <a:solidFill>
                  <a:srgbClr val="FFFF00"/>
                </a:solidFill>
              </a:rPr>
              <a:t>collaborate</a:t>
            </a:r>
            <a:r>
              <a:rPr lang="en-IN" sz="4000" b="1" dirty="0">
                <a:solidFill>
                  <a:schemeClr val="bg1"/>
                </a:solidFill>
              </a:rPr>
              <a:t> with our friends?</a:t>
            </a:r>
            <a:endParaRPr lang="en-US" dirty="0">
              <a:solidFill>
                <a:schemeClr val="bg1"/>
              </a:solidFill>
            </a:endParaRPr>
          </a:p>
        </p:txBody>
      </p:sp>
      <p:pic>
        <p:nvPicPr>
          <p:cNvPr id="6" name="Picture 2" descr="Icon&#10;&#10;Description automatically generated">
            <a:extLst>
              <a:ext uri="{FF2B5EF4-FFF2-40B4-BE49-F238E27FC236}">
                <a16:creationId xmlns:a16="http://schemas.microsoft.com/office/drawing/2014/main" id="{76E8FF25-C993-42CD-A055-4AF558A51F26}"/>
              </a:ext>
            </a:extLst>
          </p:cNvPr>
          <p:cNvPicPr>
            <a:picLocks noChangeAspect="1"/>
          </p:cNvPicPr>
          <p:nvPr/>
        </p:nvPicPr>
        <p:blipFill>
          <a:blip r:embed="rId2"/>
          <a:stretch>
            <a:fillRect/>
          </a:stretch>
        </p:blipFill>
        <p:spPr>
          <a:xfrm>
            <a:off x="200023" y="171450"/>
            <a:ext cx="821532" cy="821532"/>
          </a:xfrm>
          <a:prstGeom prst="rect">
            <a:avLst/>
          </a:prstGeom>
        </p:spPr>
      </p:pic>
      <p:pic>
        <p:nvPicPr>
          <p:cNvPr id="8" name="Picture 8" descr="A picture containing icon&#10;&#10;Description automatically generated">
            <a:extLst>
              <a:ext uri="{FF2B5EF4-FFF2-40B4-BE49-F238E27FC236}">
                <a16:creationId xmlns:a16="http://schemas.microsoft.com/office/drawing/2014/main" id="{13CB0E4B-6EB0-4F03-BE0B-FF3DBDF64BED}"/>
              </a:ext>
            </a:extLst>
          </p:cNvPr>
          <p:cNvPicPr>
            <a:picLocks noChangeAspect="1"/>
          </p:cNvPicPr>
          <p:nvPr/>
        </p:nvPicPr>
        <p:blipFill>
          <a:blip r:embed="rId3"/>
          <a:stretch>
            <a:fillRect/>
          </a:stretch>
        </p:blipFill>
        <p:spPr>
          <a:xfrm>
            <a:off x="3300412" y="2386013"/>
            <a:ext cx="2414588" cy="2414588"/>
          </a:xfrm>
          <a:prstGeom prst="rect">
            <a:avLst/>
          </a:prstGeom>
        </p:spPr>
      </p:pic>
    </p:spTree>
    <p:extLst>
      <p:ext uri="{BB962C8B-B14F-4D97-AF65-F5344CB8AC3E}">
        <p14:creationId xmlns:p14="http://schemas.microsoft.com/office/powerpoint/2010/main" val="1842068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F07A8-438F-46C9-9EA1-3B28315CF98A}"/>
              </a:ext>
            </a:extLst>
          </p:cNvPr>
          <p:cNvSpPr>
            <a:spLocks noGrp="1"/>
          </p:cNvSpPr>
          <p:nvPr>
            <p:ph type="ctrTitle"/>
          </p:nvPr>
        </p:nvSpPr>
        <p:spPr>
          <a:xfrm>
            <a:off x="478251" y="831295"/>
            <a:ext cx="4060356" cy="937012"/>
          </a:xfrm>
        </p:spPr>
        <p:txBody>
          <a:bodyPr/>
          <a:lstStyle/>
          <a:p>
            <a:r>
              <a:rPr lang="en-IN"/>
              <a:t>What is </a:t>
            </a:r>
            <a:r>
              <a:rPr lang="en-IN">
                <a:solidFill>
                  <a:srgbClr val="FFFF00"/>
                </a:solidFill>
              </a:rPr>
              <a:t>GitHub</a:t>
            </a:r>
            <a:r>
              <a:rPr lang="en-IN"/>
              <a:t>?</a:t>
            </a:r>
          </a:p>
        </p:txBody>
      </p:sp>
      <p:sp>
        <p:nvSpPr>
          <p:cNvPr id="4" name="Title 3">
            <a:extLst>
              <a:ext uri="{FF2B5EF4-FFF2-40B4-BE49-F238E27FC236}">
                <a16:creationId xmlns:a16="http://schemas.microsoft.com/office/drawing/2014/main" id="{310D820C-0588-4432-86DD-EDF1EE4FAEB8}"/>
              </a:ext>
            </a:extLst>
          </p:cNvPr>
          <p:cNvSpPr>
            <a:spLocks noGrp="1"/>
          </p:cNvSpPr>
          <p:nvPr>
            <p:ph type="title" idx="2"/>
          </p:nvPr>
        </p:nvSpPr>
        <p:spPr>
          <a:xfrm>
            <a:off x="4107637" y="1056542"/>
            <a:ext cx="3514726" cy="4115550"/>
          </a:xfrm>
        </p:spPr>
        <p:txBody>
          <a:bodyPr/>
          <a:lstStyle/>
          <a:p>
            <a:r>
              <a:rPr lang="en-IN" sz="1800" b="1">
                <a:solidFill>
                  <a:srgbClr val="FFFF00"/>
                </a:solidFill>
              </a:rPr>
              <a:t>GitHub</a:t>
            </a:r>
            <a:r>
              <a:rPr lang="en-IN" sz="1800"/>
              <a:t> is a web-based platform used for version control. It is a subsidiary of Microsoft which provides hosting for software development. GitHub simplifies the process of working with other people and makes it easy to collaborate on projects.</a:t>
            </a:r>
            <a:br>
              <a:rPr lang="en-IN" sz="1800"/>
            </a:br>
            <a:br>
              <a:rPr lang="en-IN" sz="1800"/>
            </a:br>
            <a:r>
              <a:rPr lang="en-IN" sz="1800">
                <a:solidFill>
                  <a:srgbClr val="FFFF00"/>
                </a:solidFill>
              </a:rPr>
              <a:t>#social_media_of_dev</a:t>
            </a:r>
            <a:endParaRPr lang="en-US" sz="1800">
              <a:solidFill>
                <a:srgbClr val="FFFF00"/>
              </a:solidFill>
            </a:endParaRPr>
          </a:p>
        </p:txBody>
      </p:sp>
      <p:pic>
        <p:nvPicPr>
          <p:cNvPr id="6" name="Picture 5" descr="Icon&#10;&#10;Description automatically generated">
            <a:extLst>
              <a:ext uri="{FF2B5EF4-FFF2-40B4-BE49-F238E27FC236}">
                <a16:creationId xmlns:a16="http://schemas.microsoft.com/office/drawing/2014/main" id="{1E785769-FD91-4EB5-A781-1ACC8F7F81A7}"/>
              </a:ext>
            </a:extLst>
          </p:cNvPr>
          <p:cNvPicPr>
            <a:picLocks noChangeAspect="1"/>
          </p:cNvPicPr>
          <p:nvPr/>
        </p:nvPicPr>
        <p:blipFill>
          <a:blip r:embed="rId2"/>
          <a:stretch>
            <a:fillRect/>
          </a:stretch>
        </p:blipFill>
        <p:spPr>
          <a:xfrm>
            <a:off x="924810" y="1772822"/>
            <a:ext cx="2615203" cy="2173888"/>
          </a:xfrm>
          <a:prstGeom prst="rect">
            <a:avLst/>
          </a:prstGeom>
        </p:spPr>
      </p:pic>
      <p:pic>
        <p:nvPicPr>
          <p:cNvPr id="3" name="Picture 2" descr="Icon&#10;&#10;Description automatically generated">
            <a:extLst>
              <a:ext uri="{FF2B5EF4-FFF2-40B4-BE49-F238E27FC236}">
                <a16:creationId xmlns:a16="http://schemas.microsoft.com/office/drawing/2014/main" id="{F3E2E451-1510-4D40-808A-415B8F00036E}"/>
              </a:ext>
            </a:extLst>
          </p:cNvPr>
          <p:cNvPicPr>
            <a:picLocks noChangeAspect="1"/>
          </p:cNvPicPr>
          <p:nvPr/>
        </p:nvPicPr>
        <p:blipFill>
          <a:blip r:embed="rId3"/>
          <a:stretch>
            <a:fillRect/>
          </a:stretch>
        </p:blipFill>
        <p:spPr>
          <a:xfrm>
            <a:off x="200023" y="157163"/>
            <a:ext cx="821532" cy="821532"/>
          </a:xfrm>
          <a:prstGeom prst="rect">
            <a:avLst/>
          </a:prstGeom>
        </p:spPr>
      </p:pic>
    </p:spTree>
    <p:extLst>
      <p:ext uri="{BB962C8B-B14F-4D97-AF65-F5344CB8AC3E}">
        <p14:creationId xmlns:p14="http://schemas.microsoft.com/office/powerpoint/2010/main" val="2508790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540EE6B-48BA-49B6-B4AE-587F3E6F971A}"/>
              </a:ext>
            </a:extLst>
          </p:cNvPr>
          <p:cNvSpPr txBox="1"/>
          <p:nvPr/>
        </p:nvSpPr>
        <p:spPr>
          <a:xfrm>
            <a:off x="2178842" y="871538"/>
            <a:ext cx="5872163" cy="707886"/>
          </a:xfrm>
          <a:prstGeom prst="rect">
            <a:avLst/>
          </a:prstGeom>
          <a:noFill/>
        </p:spPr>
        <p:txBody>
          <a:bodyPr wrap="square" lIns="91440" tIns="45720" rIns="91440" bIns="45720" rtlCol="0" anchor="t">
            <a:spAutoFit/>
          </a:bodyPr>
          <a:lstStyle/>
          <a:p>
            <a:r>
              <a:rPr lang="en-IN" sz="4000" b="1">
                <a:solidFill>
                  <a:srgbClr val="FFFF00"/>
                </a:solidFill>
              </a:rPr>
              <a:t>GitHub</a:t>
            </a:r>
            <a:r>
              <a:rPr lang="en-IN" sz="4000" b="1">
                <a:solidFill>
                  <a:schemeClr val="bg1"/>
                </a:solidFill>
              </a:rPr>
              <a:t> Demo Time</a:t>
            </a:r>
          </a:p>
        </p:txBody>
      </p:sp>
      <p:pic>
        <p:nvPicPr>
          <p:cNvPr id="2" name="Picture 2" descr="Icon&#10;&#10;Description automatically generated">
            <a:extLst>
              <a:ext uri="{FF2B5EF4-FFF2-40B4-BE49-F238E27FC236}">
                <a16:creationId xmlns:a16="http://schemas.microsoft.com/office/drawing/2014/main" id="{94C950F0-82C6-4476-BDE1-4857BA3B256D}"/>
              </a:ext>
            </a:extLst>
          </p:cNvPr>
          <p:cNvPicPr>
            <a:picLocks noChangeAspect="1"/>
          </p:cNvPicPr>
          <p:nvPr/>
        </p:nvPicPr>
        <p:blipFill>
          <a:blip r:embed="rId2"/>
          <a:stretch>
            <a:fillRect/>
          </a:stretch>
        </p:blipFill>
        <p:spPr>
          <a:xfrm>
            <a:off x="200023" y="200024"/>
            <a:ext cx="821532" cy="821532"/>
          </a:xfrm>
          <a:prstGeom prst="rect">
            <a:avLst/>
          </a:prstGeom>
        </p:spPr>
      </p:pic>
      <p:pic>
        <p:nvPicPr>
          <p:cNvPr id="3" name="Graphic 5">
            <a:extLst>
              <a:ext uri="{FF2B5EF4-FFF2-40B4-BE49-F238E27FC236}">
                <a16:creationId xmlns:a16="http://schemas.microsoft.com/office/drawing/2014/main" id="{B5AEC3B1-6DD3-4632-A548-348548F45A7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36623" y="1994179"/>
            <a:ext cx="3801246" cy="2051005"/>
          </a:xfrm>
          <a:prstGeom prst="rect">
            <a:avLst/>
          </a:prstGeom>
        </p:spPr>
      </p:pic>
    </p:spTree>
    <p:extLst>
      <p:ext uri="{BB962C8B-B14F-4D97-AF65-F5344CB8AC3E}">
        <p14:creationId xmlns:p14="http://schemas.microsoft.com/office/powerpoint/2010/main" val="1349038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FE04494-F4A4-4289-88B1-6B2A2B7FCD46}"/>
              </a:ext>
            </a:extLst>
          </p:cNvPr>
          <p:cNvSpPr txBox="1"/>
          <p:nvPr/>
        </p:nvSpPr>
        <p:spPr>
          <a:xfrm>
            <a:off x="1024562" y="381627"/>
            <a:ext cx="7215187" cy="1323439"/>
          </a:xfrm>
          <a:prstGeom prst="rect">
            <a:avLst/>
          </a:prstGeom>
          <a:noFill/>
        </p:spPr>
        <p:txBody>
          <a:bodyPr wrap="square" lIns="91440" tIns="45720" rIns="91440" bIns="45720" rtlCol="0" anchor="t">
            <a:spAutoFit/>
          </a:bodyPr>
          <a:lstStyle/>
          <a:p>
            <a:pPr algn="ctr"/>
            <a:r>
              <a:rPr lang="en-IN" sz="4000" b="1" dirty="0">
                <a:solidFill>
                  <a:schemeClr val="bg1"/>
                </a:solidFill>
              </a:rPr>
              <a:t>What is </a:t>
            </a:r>
            <a:r>
              <a:rPr lang="en-IN" sz="4000" b="1">
                <a:solidFill>
                  <a:srgbClr val="FFFF00"/>
                </a:solidFill>
              </a:rPr>
              <a:t>difference</a:t>
            </a:r>
            <a:r>
              <a:rPr lang="en-IN" sz="4000" b="1" dirty="0">
                <a:solidFill>
                  <a:schemeClr val="bg1"/>
                </a:solidFill>
              </a:rPr>
              <a:t> b/w Git and GitHub ?</a:t>
            </a:r>
          </a:p>
        </p:txBody>
      </p:sp>
      <p:pic>
        <p:nvPicPr>
          <p:cNvPr id="6" name="Picture 2" descr="Icon&#10;&#10;Description automatically generated">
            <a:extLst>
              <a:ext uri="{FF2B5EF4-FFF2-40B4-BE49-F238E27FC236}">
                <a16:creationId xmlns:a16="http://schemas.microsoft.com/office/drawing/2014/main" id="{76E8FF25-C993-42CD-A055-4AF558A51F26}"/>
              </a:ext>
            </a:extLst>
          </p:cNvPr>
          <p:cNvPicPr>
            <a:picLocks noChangeAspect="1"/>
          </p:cNvPicPr>
          <p:nvPr/>
        </p:nvPicPr>
        <p:blipFill>
          <a:blip r:embed="rId2"/>
          <a:stretch>
            <a:fillRect/>
          </a:stretch>
        </p:blipFill>
        <p:spPr>
          <a:xfrm>
            <a:off x="200023" y="171450"/>
            <a:ext cx="821532" cy="821532"/>
          </a:xfrm>
          <a:prstGeom prst="rect">
            <a:avLst/>
          </a:prstGeom>
        </p:spPr>
      </p:pic>
      <p:pic>
        <p:nvPicPr>
          <p:cNvPr id="8" name="Picture 8" descr="A picture containing icon&#10;&#10;Description automatically generated">
            <a:extLst>
              <a:ext uri="{FF2B5EF4-FFF2-40B4-BE49-F238E27FC236}">
                <a16:creationId xmlns:a16="http://schemas.microsoft.com/office/drawing/2014/main" id="{13CB0E4B-6EB0-4F03-BE0B-FF3DBDF64BED}"/>
              </a:ext>
            </a:extLst>
          </p:cNvPr>
          <p:cNvPicPr>
            <a:picLocks noChangeAspect="1"/>
          </p:cNvPicPr>
          <p:nvPr/>
        </p:nvPicPr>
        <p:blipFill>
          <a:blip r:embed="rId3"/>
          <a:stretch>
            <a:fillRect/>
          </a:stretch>
        </p:blipFill>
        <p:spPr>
          <a:xfrm>
            <a:off x="3257549" y="2021682"/>
            <a:ext cx="2414588" cy="2414588"/>
          </a:xfrm>
          <a:prstGeom prst="rect">
            <a:avLst/>
          </a:prstGeom>
        </p:spPr>
      </p:pic>
    </p:spTree>
    <p:extLst>
      <p:ext uri="{BB962C8B-B14F-4D97-AF65-F5344CB8AC3E}">
        <p14:creationId xmlns:p14="http://schemas.microsoft.com/office/powerpoint/2010/main" val="1539176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1833262" y="633131"/>
            <a:ext cx="6153600" cy="577800"/>
          </a:xfrm>
          <a:prstGeom prst="rect">
            <a:avLst/>
          </a:prstGeom>
        </p:spPr>
        <p:txBody>
          <a:bodyPr spcFirstLastPara="1" wrap="square" lIns="91425" tIns="91425" rIns="91425" bIns="91425" anchor="b" anchorCtr="0">
            <a:noAutofit/>
          </a:bodyPr>
          <a:lstStyle/>
          <a:p>
            <a:r>
              <a:rPr lang="en"/>
              <a:t>Difference between </a:t>
            </a:r>
            <a:r>
              <a:rPr lang="en">
                <a:solidFill>
                  <a:srgbClr val="FFFF00"/>
                </a:solidFill>
              </a:rPr>
              <a:t>GIT</a:t>
            </a:r>
            <a:r>
              <a:rPr lang="en"/>
              <a:t> and </a:t>
            </a:r>
            <a:r>
              <a:rPr lang="en">
                <a:solidFill>
                  <a:srgbClr val="FFFF00"/>
                </a:solidFill>
              </a:rPr>
              <a:t>GITHUB</a:t>
            </a:r>
            <a:r>
              <a:rPr lang="en"/>
              <a:t> ?</a:t>
            </a:r>
            <a:endParaRPr/>
          </a:p>
        </p:txBody>
      </p:sp>
      <p:sp>
        <p:nvSpPr>
          <p:cNvPr id="572" name="Google Shape;572;p29"/>
          <p:cNvSpPr txBox="1">
            <a:spLocks noGrp="1"/>
          </p:cNvSpPr>
          <p:nvPr>
            <p:ph type="ctrTitle"/>
          </p:nvPr>
        </p:nvSpPr>
        <p:spPr>
          <a:xfrm>
            <a:off x="1162814" y="1022835"/>
            <a:ext cx="982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GIT</a:t>
            </a:r>
            <a:endParaRPr/>
          </a:p>
        </p:txBody>
      </p:sp>
      <p:sp>
        <p:nvSpPr>
          <p:cNvPr id="573" name="Google Shape;573;p29"/>
          <p:cNvSpPr txBox="1">
            <a:spLocks noGrp="1"/>
          </p:cNvSpPr>
          <p:nvPr>
            <p:ph type="subTitle" idx="1"/>
          </p:nvPr>
        </p:nvSpPr>
        <p:spPr>
          <a:xfrm>
            <a:off x="1007907" y="1490344"/>
            <a:ext cx="2685748" cy="23036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chemeClr val="bg1"/>
                </a:solidFill>
                <a:effectLst/>
                <a:latin typeface="freight-sans-pro"/>
              </a:rPr>
              <a:t>Git is the most commonly used version control system. Git tracks the changes you make to files, so you have a record of what has been done, and you can revert to specific versions should you ever need to. Git also makes collaboration easier, allowing changes by multiple people to all be merged into one source. </a:t>
            </a:r>
            <a:endParaRPr>
              <a:solidFill>
                <a:schemeClr val="bg1"/>
              </a:solidFill>
            </a:endParaRPr>
          </a:p>
        </p:txBody>
      </p:sp>
      <p:sp>
        <p:nvSpPr>
          <p:cNvPr id="574" name="Google Shape;574;p29"/>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GITHUB</a:t>
            </a:r>
            <a:endParaRPr/>
          </a:p>
        </p:txBody>
      </p:sp>
      <p:sp>
        <p:nvSpPr>
          <p:cNvPr id="575" name="Google Shape;575;p29"/>
          <p:cNvSpPr txBox="1">
            <a:spLocks noGrp="1"/>
          </p:cNvSpPr>
          <p:nvPr>
            <p:ph type="subTitle" idx="3"/>
          </p:nvPr>
        </p:nvSpPr>
        <p:spPr>
          <a:xfrm>
            <a:off x="5594395" y="1726611"/>
            <a:ext cx="2737500" cy="1894926"/>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0" i="0">
                <a:solidFill>
                  <a:schemeClr val="bg1"/>
                </a:solidFill>
                <a:effectLst/>
                <a:latin typeface="Quattrocento Sans"/>
              </a:rPr>
              <a:t>A cloud service for remote hosting of git repositories. In addition to hosting your code, the site helps manage software development projects with features like issue tracking, collaborating with other GitHub users, and hosting web pages.</a:t>
            </a:r>
            <a:endParaRPr>
              <a:solidFill>
                <a:schemeClr val="bg1"/>
              </a:solidFill>
            </a:endParaRPr>
          </a:p>
        </p:txBody>
      </p:sp>
      <p:grpSp>
        <p:nvGrpSpPr>
          <p:cNvPr id="576" name="Google Shape;576;p29"/>
          <p:cNvGrpSpPr/>
          <p:nvPr/>
        </p:nvGrpSpPr>
        <p:grpSpPr>
          <a:xfrm>
            <a:off x="2455554" y="2817428"/>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cxnSpLocks/>
            <a:stCxn id="572" idx="1"/>
          </p:cNvCxnSpPr>
          <p:nvPr/>
        </p:nvCxnSpPr>
        <p:spPr>
          <a:xfrm rot="10800000" flipH="1" flipV="1">
            <a:off x="1162814" y="1311735"/>
            <a:ext cx="2042578" cy="2603412"/>
          </a:xfrm>
          <a:prstGeom prst="bentConnector4">
            <a:avLst>
              <a:gd name="adj1" fmla="val -11192"/>
              <a:gd name="adj2" fmla="val 100001"/>
            </a:avLst>
          </a:prstGeom>
          <a:noFill/>
          <a:ln w="9525" cap="flat" cmpd="sng">
            <a:solidFill>
              <a:schemeClr val="accent2"/>
            </a:solidFill>
            <a:prstDash val="solid"/>
            <a:round/>
            <a:headEnd type="none" w="med" len="med"/>
            <a:tailEnd type="none" w="med" len="med"/>
          </a:ln>
        </p:spPr>
      </p:cxnSp>
      <p:cxnSp>
        <p:nvCxnSpPr>
          <p:cNvPr id="593" name="Google Shape;593;p29"/>
          <p:cNvCxnSpPr>
            <a:cxnSpLocks/>
          </p:cNvCxnSpPr>
          <p:nvPr/>
        </p:nvCxnSpPr>
        <p:spPr>
          <a:xfrm flipH="1">
            <a:off x="6950225" y="1623370"/>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213553" y="382675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2" descr="Icon&#10;&#10;Description automatically generated">
            <a:extLst>
              <a:ext uri="{FF2B5EF4-FFF2-40B4-BE49-F238E27FC236}">
                <a16:creationId xmlns:a16="http://schemas.microsoft.com/office/drawing/2014/main" id="{8AD3EE55-BC55-4A96-91BB-122EBEFABF4B}"/>
              </a:ext>
            </a:extLst>
          </p:cNvPr>
          <p:cNvPicPr>
            <a:picLocks noChangeAspect="1"/>
          </p:cNvPicPr>
          <p:nvPr/>
        </p:nvPicPr>
        <p:blipFill>
          <a:blip r:embed="rId3"/>
          <a:stretch>
            <a:fillRect/>
          </a:stretch>
        </p:blipFill>
        <p:spPr>
          <a:xfrm>
            <a:off x="200023" y="207169"/>
            <a:ext cx="821532" cy="82153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5" name="Google Shape;435;p25"/>
          <p:cNvSpPr txBox="1">
            <a:spLocks noGrp="1"/>
          </p:cNvSpPr>
          <p:nvPr>
            <p:ph type="ctrTitle"/>
          </p:nvPr>
        </p:nvSpPr>
        <p:spPr>
          <a:xfrm>
            <a:off x="1561641" y="1180559"/>
            <a:ext cx="6020700" cy="2052600"/>
          </a:xfrm>
          <a:prstGeom prst="rect">
            <a:avLst/>
          </a:prstGeom>
        </p:spPr>
        <p:txBody>
          <a:bodyPr spcFirstLastPara="1" wrap="square" lIns="91425" tIns="91425" rIns="91425" bIns="91425" anchor="b" anchorCtr="0">
            <a:noAutofit/>
          </a:bodyPr>
          <a:lstStyle/>
          <a:p>
            <a:r>
              <a:rPr lang="en" dirty="0"/>
              <a:t>Let's </a:t>
            </a:r>
            <a:r>
              <a:rPr lang="en" dirty="0">
                <a:solidFill>
                  <a:schemeClr val="bg1"/>
                </a:solidFill>
              </a:rPr>
              <a:t>Summarize through </a:t>
            </a:r>
            <a:r>
              <a:rPr lang="en" dirty="0">
                <a:solidFill>
                  <a:srgbClr val="FFFF00"/>
                </a:solidFill>
              </a:rPr>
              <a:t>Animation</a:t>
            </a:r>
            <a:r>
              <a:rPr lang="en" dirty="0"/>
              <a:t> !!</a:t>
            </a:r>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2" descr="Icon&#10;&#10;Description automatically generated">
            <a:extLst>
              <a:ext uri="{FF2B5EF4-FFF2-40B4-BE49-F238E27FC236}">
                <a16:creationId xmlns:a16="http://schemas.microsoft.com/office/drawing/2014/main" id="{BCAE9154-355E-4425-B65F-D6E4C37471D8}"/>
              </a:ext>
            </a:extLst>
          </p:cNvPr>
          <p:cNvPicPr>
            <a:picLocks noChangeAspect="1"/>
          </p:cNvPicPr>
          <p:nvPr/>
        </p:nvPicPr>
        <p:blipFill>
          <a:blip r:embed="rId3"/>
          <a:stretch>
            <a:fillRect/>
          </a:stretch>
        </p:blipFill>
        <p:spPr>
          <a:xfrm>
            <a:off x="200023" y="214313"/>
            <a:ext cx="821532" cy="821532"/>
          </a:xfrm>
          <a:prstGeom prst="rect">
            <a:avLst/>
          </a:prstGeom>
        </p:spPr>
      </p:pic>
    </p:spTree>
    <p:extLst>
      <p:ext uri="{BB962C8B-B14F-4D97-AF65-F5344CB8AC3E}">
        <p14:creationId xmlns:p14="http://schemas.microsoft.com/office/powerpoint/2010/main" val="18398379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614DCD-98B8-40F5-B131-8569D5BBBF98}"/>
              </a:ext>
            </a:extLst>
          </p:cNvPr>
          <p:cNvSpPr txBox="1"/>
          <p:nvPr/>
        </p:nvSpPr>
        <p:spPr>
          <a:xfrm>
            <a:off x="1593704" y="660472"/>
            <a:ext cx="5557838" cy="707886"/>
          </a:xfrm>
          <a:prstGeom prst="rect">
            <a:avLst/>
          </a:prstGeom>
          <a:noFill/>
        </p:spPr>
        <p:txBody>
          <a:bodyPr wrap="square" lIns="91440" tIns="45720" rIns="91440" bIns="45720" rtlCol="0" anchor="t">
            <a:spAutoFit/>
          </a:bodyPr>
          <a:lstStyle/>
          <a:p>
            <a:r>
              <a:rPr lang="en-IN" sz="4000" b="1">
                <a:solidFill>
                  <a:srgbClr val="FFFF00"/>
                </a:solidFill>
                <a:latin typeface="Share Tech"/>
              </a:rPr>
              <a:t>Installation</a:t>
            </a:r>
            <a:r>
              <a:rPr lang="en-IN" sz="4000" b="1">
                <a:solidFill>
                  <a:schemeClr val="bg1"/>
                </a:solidFill>
                <a:latin typeface="Share Tech"/>
              </a:rPr>
              <a:t> process</a:t>
            </a:r>
          </a:p>
        </p:txBody>
      </p:sp>
      <p:sp>
        <p:nvSpPr>
          <p:cNvPr id="3" name="TextBox 2">
            <a:extLst>
              <a:ext uri="{FF2B5EF4-FFF2-40B4-BE49-F238E27FC236}">
                <a16:creationId xmlns:a16="http://schemas.microsoft.com/office/drawing/2014/main" id="{88CCBE73-E505-448D-BF9F-B845DAD1A053}"/>
              </a:ext>
            </a:extLst>
          </p:cNvPr>
          <p:cNvSpPr txBox="1"/>
          <p:nvPr/>
        </p:nvSpPr>
        <p:spPr>
          <a:xfrm>
            <a:off x="2005775" y="1557701"/>
            <a:ext cx="7387286" cy="1015663"/>
          </a:xfrm>
          <a:prstGeom prst="rect">
            <a:avLst/>
          </a:prstGeom>
          <a:noFill/>
        </p:spPr>
        <p:txBody>
          <a:bodyPr wrap="square" lIns="91440" tIns="45720" rIns="91440" bIns="45720" rtlCol="0" anchor="t">
            <a:spAutoFit/>
          </a:bodyPr>
          <a:lstStyle/>
          <a:p>
            <a:r>
              <a:rPr lang="en-IN" sz="2000" b="1">
                <a:solidFill>
                  <a:schemeClr val="bg1"/>
                </a:solidFill>
                <a:latin typeface="Maven Pro"/>
              </a:rPr>
              <a:t>For windows (git bash) – </a:t>
            </a:r>
            <a:endParaRPr lang="en-US"/>
          </a:p>
          <a:p>
            <a:endParaRPr lang="en-IN" sz="2000" b="1">
              <a:solidFill>
                <a:schemeClr val="bg1"/>
              </a:solidFill>
              <a:latin typeface="Maven Pro"/>
            </a:endParaRPr>
          </a:p>
          <a:p>
            <a:r>
              <a:rPr lang="en-IN" sz="2000" b="1">
                <a:solidFill>
                  <a:srgbClr val="FFFF00"/>
                </a:solidFill>
                <a:latin typeface="Maven Pro"/>
              </a:rPr>
              <a:t>https://git-scm.com/downloads</a:t>
            </a:r>
          </a:p>
        </p:txBody>
      </p:sp>
      <p:sp>
        <p:nvSpPr>
          <p:cNvPr id="4" name="TextBox 3">
            <a:extLst>
              <a:ext uri="{FF2B5EF4-FFF2-40B4-BE49-F238E27FC236}">
                <a16:creationId xmlns:a16="http://schemas.microsoft.com/office/drawing/2014/main" id="{1622A74E-E741-4F59-BB10-6F781CB49F62}"/>
              </a:ext>
            </a:extLst>
          </p:cNvPr>
          <p:cNvSpPr txBox="1"/>
          <p:nvPr/>
        </p:nvSpPr>
        <p:spPr>
          <a:xfrm>
            <a:off x="2045714" y="2664617"/>
            <a:ext cx="7276884" cy="1015663"/>
          </a:xfrm>
          <a:prstGeom prst="rect">
            <a:avLst/>
          </a:prstGeom>
          <a:noFill/>
        </p:spPr>
        <p:txBody>
          <a:bodyPr wrap="square" lIns="91440" tIns="45720" rIns="91440" bIns="45720" rtlCol="0" anchor="t">
            <a:spAutoFit/>
          </a:bodyPr>
          <a:lstStyle/>
          <a:p>
            <a:r>
              <a:rPr lang="en-IN" sz="2000" b="1">
                <a:solidFill>
                  <a:schemeClr val="bg1"/>
                </a:solidFill>
                <a:latin typeface="Maven Pro"/>
              </a:rPr>
              <a:t>For Ubuntu – </a:t>
            </a:r>
          </a:p>
          <a:p>
            <a:endParaRPr lang="en-IN" sz="2000" b="1">
              <a:solidFill>
                <a:schemeClr val="bg1"/>
              </a:solidFill>
              <a:latin typeface="Maven Pro"/>
            </a:endParaRPr>
          </a:p>
          <a:p>
            <a:r>
              <a:rPr lang="en-IN" sz="2000" b="1">
                <a:solidFill>
                  <a:schemeClr val="bg1"/>
                </a:solidFill>
                <a:latin typeface="Maven Pro"/>
              </a:rPr>
              <a:t>$ </a:t>
            </a:r>
            <a:r>
              <a:rPr lang="en-IN" sz="2000" b="1">
                <a:solidFill>
                  <a:schemeClr val="bg2">
                    <a:lumMod val="50000"/>
                    <a:lumOff val="50000"/>
                  </a:schemeClr>
                </a:solidFill>
                <a:latin typeface="Maven Pro"/>
              </a:rPr>
              <a:t>sudo</a:t>
            </a:r>
            <a:r>
              <a:rPr lang="en-IN" sz="2000" b="1" i="0">
                <a:solidFill>
                  <a:schemeClr val="bg2">
                    <a:lumMod val="50000"/>
                    <a:lumOff val="50000"/>
                  </a:schemeClr>
                </a:solidFill>
                <a:effectLst/>
                <a:latin typeface="Maven Pro"/>
              </a:rPr>
              <a:t> apt-get install git</a:t>
            </a:r>
            <a:endParaRPr lang="en-IN" sz="2000" b="1">
              <a:solidFill>
                <a:schemeClr val="bg2">
                  <a:lumMod val="50000"/>
                  <a:lumOff val="50000"/>
                </a:schemeClr>
              </a:solidFill>
              <a:latin typeface="Maven Pro"/>
            </a:endParaRPr>
          </a:p>
        </p:txBody>
      </p:sp>
      <p:sp>
        <p:nvSpPr>
          <p:cNvPr id="5" name="Rectangle 1">
            <a:extLst>
              <a:ext uri="{FF2B5EF4-FFF2-40B4-BE49-F238E27FC236}">
                <a16:creationId xmlns:a16="http://schemas.microsoft.com/office/drawing/2014/main" id="{4784F643-7A60-457B-B7DD-0B1384EEE7D4}"/>
              </a:ext>
            </a:extLst>
          </p:cNvPr>
          <p:cNvSpPr>
            <a:spLocks noChangeArrowheads="1"/>
          </p:cNvSpPr>
          <p:nvPr/>
        </p:nvSpPr>
        <p:spPr bwMode="auto">
          <a:xfrm flipV="1">
            <a:off x="0" y="-134197"/>
            <a:ext cx="9144000" cy="143678"/>
          </a:xfrm>
          <a:prstGeom prst="rect">
            <a:avLst/>
          </a:prstGeom>
          <a:solidFill>
            <a:srgbClr val="2D2C2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61" tIns="4761" rIns="4761" bIns="4761"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lang="en-US" altLang="en-US" sz="1000" b="0" i="0" u="none" strike="noStrike" cap="none" normalizeH="0" baseline="0" dirty="0">
              <a:ln>
                <a:noFill/>
              </a:ln>
              <a:solidFill>
                <a:srgbClr val="FFFFFF"/>
              </a:solidFill>
              <a:effectLst/>
              <a:latin typeface="Segoe UI"/>
              <a:cs typeface="Segoe UI"/>
            </a:endParaRPr>
          </a:p>
        </p:txBody>
      </p:sp>
      <p:sp>
        <p:nvSpPr>
          <p:cNvPr id="7" name="TextBox 6">
            <a:extLst>
              <a:ext uri="{FF2B5EF4-FFF2-40B4-BE49-F238E27FC236}">
                <a16:creationId xmlns:a16="http://schemas.microsoft.com/office/drawing/2014/main" id="{0AF6EFD2-8EC3-4614-AFED-546266570867}"/>
              </a:ext>
            </a:extLst>
          </p:cNvPr>
          <p:cNvSpPr txBox="1"/>
          <p:nvPr/>
        </p:nvSpPr>
        <p:spPr>
          <a:xfrm>
            <a:off x="2088574" y="3862820"/>
            <a:ext cx="4236242"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solidFill>
                  <a:srgbClr val="FFFFFF"/>
                </a:solidFill>
                <a:latin typeface="Maven Pro"/>
                <a:cs typeface="Segoe UI"/>
              </a:rPr>
              <a:t>Sign up on </a:t>
            </a:r>
            <a:r>
              <a:rPr lang="en-IN" sz="2000" b="1">
                <a:solidFill>
                  <a:srgbClr val="FFFF00"/>
                </a:solidFill>
                <a:latin typeface="Maven Pro"/>
                <a:cs typeface="Segoe UI"/>
              </a:rPr>
              <a:t>www.github.com</a:t>
            </a:r>
            <a:endParaRPr lang="en-US" sz="2000">
              <a:solidFill>
                <a:srgbClr val="FFFF00"/>
              </a:solidFill>
            </a:endParaRPr>
          </a:p>
        </p:txBody>
      </p:sp>
      <p:pic>
        <p:nvPicPr>
          <p:cNvPr id="6" name="Picture 2" descr="Icon&#10;&#10;Description automatically generated">
            <a:extLst>
              <a:ext uri="{FF2B5EF4-FFF2-40B4-BE49-F238E27FC236}">
                <a16:creationId xmlns:a16="http://schemas.microsoft.com/office/drawing/2014/main" id="{E4143DFA-AB39-4848-8A91-76312643F9DB}"/>
              </a:ext>
            </a:extLst>
          </p:cNvPr>
          <p:cNvPicPr>
            <a:picLocks noChangeAspect="1"/>
          </p:cNvPicPr>
          <p:nvPr/>
        </p:nvPicPr>
        <p:blipFill>
          <a:blip r:embed="rId3"/>
          <a:stretch>
            <a:fillRect/>
          </a:stretch>
        </p:blipFill>
        <p:spPr>
          <a:xfrm>
            <a:off x="207167" y="142875"/>
            <a:ext cx="821532" cy="821532"/>
          </a:xfrm>
          <a:prstGeom prst="rect">
            <a:avLst/>
          </a:prstGeom>
        </p:spPr>
      </p:pic>
    </p:spTree>
    <p:extLst>
      <p:ext uri="{BB962C8B-B14F-4D97-AF65-F5344CB8AC3E}">
        <p14:creationId xmlns:p14="http://schemas.microsoft.com/office/powerpoint/2010/main" val="28227596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FFF00"/>
                </a:solidFill>
              </a:rPr>
              <a:t>Doubt </a:t>
            </a:r>
            <a:r>
              <a:rPr lang="en"/>
              <a:t>Session!!</a:t>
            </a:r>
            <a:endParaRPr/>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2" descr="Icon&#10;&#10;Description automatically generated">
            <a:extLst>
              <a:ext uri="{FF2B5EF4-FFF2-40B4-BE49-F238E27FC236}">
                <a16:creationId xmlns:a16="http://schemas.microsoft.com/office/drawing/2014/main" id="{9825E6D3-B7B1-48C1-AF7C-138A6DA05C0D}"/>
              </a:ext>
            </a:extLst>
          </p:cNvPr>
          <p:cNvPicPr>
            <a:picLocks noChangeAspect="1"/>
          </p:cNvPicPr>
          <p:nvPr/>
        </p:nvPicPr>
        <p:blipFill>
          <a:blip r:embed="rId3"/>
          <a:stretch>
            <a:fillRect/>
          </a:stretch>
        </p:blipFill>
        <p:spPr>
          <a:xfrm>
            <a:off x="200023" y="207169"/>
            <a:ext cx="821532" cy="821532"/>
          </a:xfrm>
          <a:prstGeom prst="rect">
            <a:avLst/>
          </a:prstGeom>
        </p:spPr>
      </p:pic>
    </p:spTree>
    <p:extLst>
      <p:ext uri="{BB962C8B-B14F-4D97-AF65-F5344CB8AC3E}">
        <p14:creationId xmlns:p14="http://schemas.microsoft.com/office/powerpoint/2010/main" val="40528972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5" name="Google Shape;435;p25"/>
          <p:cNvSpPr txBox="1">
            <a:spLocks noGrp="1"/>
          </p:cNvSpPr>
          <p:nvPr>
            <p:ph type="ctrTitle"/>
          </p:nvPr>
        </p:nvSpPr>
        <p:spPr>
          <a:xfrm>
            <a:off x="1425918" y="1230521"/>
            <a:ext cx="6142144" cy="3852824"/>
          </a:xfrm>
          <a:prstGeom prst="rect">
            <a:avLst/>
          </a:prstGeom>
        </p:spPr>
        <p:txBody>
          <a:bodyPr spcFirstLastPara="1" wrap="square" lIns="91425" tIns="91425" rIns="91425" bIns="91425" anchor="b" anchorCtr="0">
            <a:noAutofit/>
          </a:bodyPr>
          <a:lstStyle/>
          <a:p>
            <a:r>
              <a:rPr lang="en" sz="4400" dirty="0"/>
              <a:t>Wishing you all </a:t>
            </a:r>
            <a:br>
              <a:rPr lang="en" sz="4400" dirty="0"/>
            </a:br>
            <a:r>
              <a:rPr lang="en" sz="4400" dirty="0">
                <a:solidFill>
                  <a:schemeClr val="tx2">
                    <a:lumMod val="50000"/>
                  </a:schemeClr>
                </a:solidFill>
              </a:rPr>
              <a:t>  Happy New Year 2021</a:t>
            </a:r>
            <a:br>
              <a:rPr lang="en" sz="4400" dirty="0"/>
            </a:br>
            <a:br>
              <a:rPr lang="en" sz="4400" dirty="0"/>
            </a:br>
            <a:r>
              <a:rPr lang="en" sz="4400" dirty="0"/>
              <a:t>Thank You!</a:t>
            </a:r>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2" descr="Icon&#10;&#10;Description automatically generated">
            <a:extLst>
              <a:ext uri="{FF2B5EF4-FFF2-40B4-BE49-F238E27FC236}">
                <a16:creationId xmlns:a16="http://schemas.microsoft.com/office/drawing/2014/main" id="{41C9FF56-A3AB-429F-8CE0-ED0EA12338F2}"/>
              </a:ext>
            </a:extLst>
          </p:cNvPr>
          <p:cNvPicPr>
            <a:picLocks noChangeAspect="1"/>
          </p:cNvPicPr>
          <p:nvPr/>
        </p:nvPicPr>
        <p:blipFill>
          <a:blip r:embed="rId3"/>
          <a:stretch>
            <a:fillRect/>
          </a:stretch>
        </p:blipFill>
        <p:spPr>
          <a:xfrm>
            <a:off x="3286122" y="92869"/>
            <a:ext cx="2250282" cy="2271712"/>
          </a:xfrm>
          <a:prstGeom prst="rect">
            <a:avLst/>
          </a:prstGeom>
        </p:spPr>
      </p:pic>
    </p:spTree>
    <p:extLst>
      <p:ext uri="{BB962C8B-B14F-4D97-AF65-F5344CB8AC3E}">
        <p14:creationId xmlns:p14="http://schemas.microsoft.com/office/powerpoint/2010/main" val="1548150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A23CC8-A281-4EEF-B400-17A15DDC78DB}"/>
              </a:ext>
            </a:extLst>
          </p:cNvPr>
          <p:cNvSpPr txBox="1"/>
          <p:nvPr/>
        </p:nvSpPr>
        <p:spPr>
          <a:xfrm>
            <a:off x="2371722" y="814388"/>
            <a:ext cx="5557838" cy="707886"/>
          </a:xfrm>
          <a:prstGeom prst="rect">
            <a:avLst/>
          </a:prstGeom>
          <a:noFill/>
        </p:spPr>
        <p:txBody>
          <a:bodyPr wrap="square" lIns="91440" tIns="45720" rIns="91440" bIns="45720" rtlCol="0" anchor="t">
            <a:spAutoFit/>
          </a:bodyPr>
          <a:lstStyle/>
          <a:p>
            <a:r>
              <a:rPr lang="en-IN" sz="4000" b="1">
                <a:solidFill>
                  <a:srgbClr val="FFFF00"/>
                </a:solidFill>
                <a:latin typeface="Share Tech"/>
              </a:rPr>
              <a:t>Problems</a:t>
            </a:r>
            <a:r>
              <a:rPr lang="en-IN" sz="4000" b="1">
                <a:solidFill>
                  <a:schemeClr val="bg1"/>
                </a:solidFill>
                <a:latin typeface="Share Tech"/>
              </a:rPr>
              <a:t> in Real Life</a:t>
            </a:r>
          </a:p>
        </p:txBody>
      </p:sp>
      <p:sp>
        <p:nvSpPr>
          <p:cNvPr id="2" name="TextBox 1">
            <a:extLst>
              <a:ext uri="{FF2B5EF4-FFF2-40B4-BE49-F238E27FC236}">
                <a16:creationId xmlns:a16="http://schemas.microsoft.com/office/drawing/2014/main" id="{2002B38E-24E4-4391-B97B-A6C049CF4A62}"/>
              </a:ext>
            </a:extLst>
          </p:cNvPr>
          <p:cNvSpPr txBox="1"/>
          <p:nvPr/>
        </p:nvSpPr>
        <p:spPr>
          <a:xfrm>
            <a:off x="607514" y="1944869"/>
            <a:ext cx="227697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a:solidFill>
                  <a:schemeClr val="bg1"/>
                </a:solidFill>
              </a:rPr>
              <a:t>Code </a:t>
            </a:r>
            <a:r>
              <a:rPr lang="en-US" sz="1800" b="1">
                <a:solidFill>
                  <a:srgbClr val="FFFF00"/>
                </a:solidFill>
              </a:rPr>
              <a:t>sharing</a:t>
            </a:r>
          </a:p>
        </p:txBody>
      </p:sp>
      <p:sp>
        <p:nvSpPr>
          <p:cNvPr id="5" name="TextBox 4">
            <a:extLst>
              <a:ext uri="{FF2B5EF4-FFF2-40B4-BE49-F238E27FC236}">
                <a16:creationId xmlns:a16="http://schemas.microsoft.com/office/drawing/2014/main" id="{3A81B8D9-755A-464B-A9DE-C7AD84421760}"/>
              </a:ext>
            </a:extLst>
          </p:cNvPr>
          <p:cNvSpPr txBox="1"/>
          <p:nvPr/>
        </p:nvSpPr>
        <p:spPr>
          <a:xfrm>
            <a:off x="3929815" y="1965284"/>
            <a:ext cx="227697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a:solidFill>
                  <a:srgbClr val="FFFF00"/>
                </a:solidFill>
              </a:rPr>
              <a:t>Reverting</a:t>
            </a:r>
            <a:r>
              <a:rPr lang="en-US" sz="1800" b="1">
                <a:solidFill>
                  <a:schemeClr val="bg1"/>
                </a:solidFill>
              </a:rPr>
              <a:t> back</a:t>
            </a:r>
          </a:p>
        </p:txBody>
      </p:sp>
      <p:sp>
        <p:nvSpPr>
          <p:cNvPr id="6" name="TextBox 5">
            <a:extLst>
              <a:ext uri="{FF2B5EF4-FFF2-40B4-BE49-F238E27FC236}">
                <a16:creationId xmlns:a16="http://schemas.microsoft.com/office/drawing/2014/main" id="{CDB43FB8-0D28-4A92-A89F-DFFDCB9EB951}"/>
              </a:ext>
            </a:extLst>
          </p:cNvPr>
          <p:cNvSpPr txBox="1"/>
          <p:nvPr/>
        </p:nvSpPr>
        <p:spPr>
          <a:xfrm>
            <a:off x="7278739" y="2012831"/>
            <a:ext cx="227697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a:solidFill>
                  <a:schemeClr val="bg1"/>
                </a:solidFill>
              </a:rPr>
              <a:t>Proper</a:t>
            </a:r>
            <a:r>
              <a:rPr lang="en-US" sz="1800" b="1">
                <a:solidFill>
                  <a:srgbClr val="FFFF00"/>
                </a:solidFill>
              </a:rPr>
              <a:t> testing</a:t>
            </a:r>
            <a:r>
              <a:rPr lang="en-US" sz="1800" b="1">
                <a:solidFill>
                  <a:schemeClr val="bg1"/>
                </a:solidFill>
              </a:rPr>
              <a:t> </a:t>
            </a:r>
          </a:p>
        </p:txBody>
      </p:sp>
      <p:sp>
        <p:nvSpPr>
          <p:cNvPr id="9" name="TextBox 8">
            <a:extLst>
              <a:ext uri="{FF2B5EF4-FFF2-40B4-BE49-F238E27FC236}">
                <a16:creationId xmlns:a16="http://schemas.microsoft.com/office/drawing/2014/main" id="{9A28C4BE-AFAA-46DD-A4D0-FAD0DC0CD197}"/>
              </a:ext>
            </a:extLst>
          </p:cNvPr>
          <p:cNvSpPr txBox="1"/>
          <p:nvPr/>
        </p:nvSpPr>
        <p:spPr>
          <a:xfrm>
            <a:off x="2416224" y="3872268"/>
            <a:ext cx="227697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a:solidFill>
                  <a:srgbClr val="FFFF00"/>
                </a:solidFill>
              </a:rPr>
              <a:t>Traceability</a:t>
            </a:r>
          </a:p>
        </p:txBody>
      </p:sp>
      <p:sp>
        <p:nvSpPr>
          <p:cNvPr id="10" name="TextBox 9">
            <a:extLst>
              <a:ext uri="{FF2B5EF4-FFF2-40B4-BE49-F238E27FC236}">
                <a16:creationId xmlns:a16="http://schemas.microsoft.com/office/drawing/2014/main" id="{525817E9-7F03-4445-956E-0C5F7D9BA687}"/>
              </a:ext>
            </a:extLst>
          </p:cNvPr>
          <p:cNvSpPr txBox="1"/>
          <p:nvPr/>
        </p:nvSpPr>
        <p:spPr>
          <a:xfrm>
            <a:off x="5655096" y="3707962"/>
            <a:ext cx="227697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a:solidFill>
                  <a:srgbClr val="FFFF00"/>
                </a:solidFill>
              </a:rPr>
              <a:t>Merging</a:t>
            </a:r>
            <a:r>
              <a:rPr lang="en-US" sz="1800" b="1">
                <a:solidFill>
                  <a:schemeClr val="bg1"/>
                </a:solidFill>
              </a:rPr>
              <a:t> Code</a:t>
            </a:r>
          </a:p>
        </p:txBody>
      </p:sp>
      <p:pic>
        <p:nvPicPr>
          <p:cNvPr id="3" name="Picture 2" descr="Icon&#10;&#10;Description automatically generated">
            <a:extLst>
              <a:ext uri="{FF2B5EF4-FFF2-40B4-BE49-F238E27FC236}">
                <a16:creationId xmlns:a16="http://schemas.microsoft.com/office/drawing/2014/main" id="{5F9B87F1-044F-4BDB-83DA-64A39ED5B544}"/>
              </a:ext>
            </a:extLst>
          </p:cNvPr>
          <p:cNvPicPr>
            <a:picLocks noChangeAspect="1"/>
          </p:cNvPicPr>
          <p:nvPr/>
        </p:nvPicPr>
        <p:blipFill>
          <a:blip r:embed="rId2"/>
          <a:stretch>
            <a:fillRect/>
          </a:stretch>
        </p:blipFill>
        <p:spPr>
          <a:xfrm>
            <a:off x="200023" y="142875"/>
            <a:ext cx="821532" cy="821532"/>
          </a:xfrm>
          <a:prstGeom prst="rect">
            <a:avLst/>
          </a:prstGeom>
        </p:spPr>
      </p:pic>
      <p:pic>
        <p:nvPicPr>
          <p:cNvPr id="7" name="Graphic 10">
            <a:extLst>
              <a:ext uri="{FF2B5EF4-FFF2-40B4-BE49-F238E27FC236}">
                <a16:creationId xmlns:a16="http://schemas.microsoft.com/office/drawing/2014/main" id="{2DB5D5F7-9B52-4DBE-B526-41931FE2CEC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41804" y="2347361"/>
            <a:ext cx="1183160" cy="896712"/>
          </a:xfrm>
          <a:prstGeom prst="rect">
            <a:avLst/>
          </a:prstGeom>
        </p:spPr>
      </p:pic>
      <p:pic>
        <p:nvPicPr>
          <p:cNvPr id="11" name="Graphic 11">
            <a:extLst>
              <a:ext uri="{FF2B5EF4-FFF2-40B4-BE49-F238E27FC236}">
                <a16:creationId xmlns:a16="http://schemas.microsoft.com/office/drawing/2014/main" id="{4DE62ED3-2C42-4092-A37A-6B95BEE4982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435826" y="2625224"/>
            <a:ext cx="1275836" cy="1212907"/>
          </a:xfrm>
          <a:prstGeom prst="rect">
            <a:avLst/>
          </a:prstGeom>
        </p:spPr>
      </p:pic>
      <p:pic>
        <p:nvPicPr>
          <p:cNvPr id="12" name="Graphic 12">
            <a:extLst>
              <a:ext uri="{FF2B5EF4-FFF2-40B4-BE49-F238E27FC236}">
                <a16:creationId xmlns:a16="http://schemas.microsoft.com/office/drawing/2014/main" id="{C145F1BF-9BB5-4C39-BD15-FFF6DFA3C23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35101" y="2383384"/>
            <a:ext cx="1499801" cy="811149"/>
          </a:xfrm>
          <a:prstGeom prst="rect">
            <a:avLst/>
          </a:prstGeom>
        </p:spPr>
      </p:pic>
      <p:pic>
        <p:nvPicPr>
          <p:cNvPr id="13" name="Graphic 13">
            <a:extLst>
              <a:ext uri="{FF2B5EF4-FFF2-40B4-BE49-F238E27FC236}">
                <a16:creationId xmlns:a16="http://schemas.microsoft.com/office/drawing/2014/main" id="{3CB9EA52-463E-4B94-BA31-A05CC043034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803235" y="2826445"/>
            <a:ext cx="1314450" cy="889240"/>
          </a:xfrm>
          <a:prstGeom prst="rect">
            <a:avLst/>
          </a:prstGeom>
        </p:spPr>
      </p:pic>
      <p:pic>
        <p:nvPicPr>
          <p:cNvPr id="14" name="Graphic 14">
            <a:extLst>
              <a:ext uri="{FF2B5EF4-FFF2-40B4-BE49-F238E27FC236}">
                <a16:creationId xmlns:a16="http://schemas.microsoft.com/office/drawing/2014/main" id="{10324888-5A19-404D-AEEC-B9F3A2D57B04}"/>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4077344" y="2283876"/>
            <a:ext cx="1461186" cy="1176981"/>
          </a:xfrm>
          <a:prstGeom prst="rect">
            <a:avLst/>
          </a:prstGeom>
        </p:spPr>
      </p:pic>
      <p:cxnSp>
        <p:nvCxnSpPr>
          <p:cNvPr id="8" name="Straight Arrow Connector 7">
            <a:extLst>
              <a:ext uri="{FF2B5EF4-FFF2-40B4-BE49-F238E27FC236}">
                <a16:creationId xmlns:a16="http://schemas.microsoft.com/office/drawing/2014/main" id="{C4DDAD31-0C4E-4ED2-87B0-F1671E4B5E1D}"/>
              </a:ext>
            </a:extLst>
          </p:cNvPr>
          <p:cNvCxnSpPr/>
          <p:nvPr/>
        </p:nvCxnSpPr>
        <p:spPr>
          <a:xfrm>
            <a:off x="2278856" y="1928812"/>
            <a:ext cx="0" cy="2278856"/>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79A904E-2AD4-403A-A0A3-57752EA891C8}"/>
              </a:ext>
            </a:extLst>
          </p:cNvPr>
          <p:cNvCxnSpPr>
            <a:cxnSpLocks/>
          </p:cNvCxnSpPr>
          <p:nvPr/>
        </p:nvCxnSpPr>
        <p:spPr>
          <a:xfrm>
            <a:off x="7279481" y="1928811"/>
            <a:ext cx="0" cy="2278856"/>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4082822-1875-4187-A061-158F9F9F0B90}"/>
              </a:ext>
            </a:extLst>
          </p:cNvPr>
          <p:cNvCxnSpPr>
            <a:cxnSpLocks/>
          </p:cNvCxnSpPr>
          <p:nvPr/>
        </p:nvCxnSpPr>
        <p:spPr>
          <a:xfrm>
            <a:off x="5693569" y="1928811"/>
            <a:ext cx="0" cy="2278856"/>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802EEC6-012C-4A59-AD99-41EADB6A99A4}"/>
              </a:ext>
            </a:extLst>
          </p:cNvPr>
          <p:cNvCxnSpPr>
            <a:cxnSpLocks/>
          </p:cNvCxnSpPr>
          <p:nvPr/>
        </p:nvCxnSpPr>
        <p:spPr>
          <a:xfrm>
            <a:off x="3893344" y="1928811"/>
            <a:ext cx="0" cy="2278856"/>
          </a:xfrm>
          <a:prstGeom prst="straightConnector1">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6396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F3F73-0CE1-4BF3-A5C2-E5688C4B2FCF}"/>
              </a:ext>
            </a:extLst>
          </p:cNvPr>
          <p:cNvSpPr>
            <a:spLocks noGrp="1"/>
          </p:cNvSpPr>
          <p:nvPr>
            <p:ph type="ctrTitle"/>
          </p:nvPr>
        </p:nvSpPr>
        <p:spPr/>
        <p:txBody>
          <a:bodyPr/>
          <a:lstStyle/>
          <a:p>
            <a:r>
              <a:rPr lang="en-US">
                <a:solidFill>
                  <a:srgbClr val="FFFF00"/>
                </a:solidFill>
              </a:rPr>
              <a:t>Demo</a:t>
            </a:r>
            <a:r>
              <a:rPr lang="en-US"/>
              <a:t> of Problem</a:t>
            </a:r>
          </a:p>
        </p:txBody>
      </p:sp>
      <p:sp>
        <p:nvSpPr>
          <p:cNvPr id="3" name="TextBox 2">
            <a:extLst>
              <a:ext uri="{FF2B5EF4-FFF2-40B4-BE49-F238E27FC236}">
                <a16:creationId xmlns:a16="http://schemas.microsoft.com/office/drawing/2014/main" id="{30EC8C06-8045-4482-90E2-CDB25D1B6ECD}"/>
              </a:ext>
            </a:extLst>
          </p:cNvPr>
          <p:cNvSpPr txBox="1"/>
          <p:nvPr/>
        </p:nvSpPr>
        <p:spPr>
          <a:xfrm>
            <a:off x="3644064" y="3004887"/>
            <a:ext cx="274319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solidFill>
                  <a:schemeClr val="bg1"/>
                </a:solidFill>
              </a:rPr>
              <a:t>Let's see the problem</a:t>
            </a:r>
          </a:p>
        </p:txBody>
      </p:sp>
      <p:pic>
        <p:nvPicPr>
          <p:cNvPr id="5" name="Picture 2" descr="Icon&#10;&#10;Description automatically generated">
            <a:extLst>
              <a:ext uri="{FF2B5EF4-FFF2-40B4-BE49-F238E27FC236}">
                <a16:creationId xmlns:a16="http://schemas.microsoft.com/office/drawing/2014/main" id="{CEEE8FEF-5FBA-4343-AB4D-EFED5F5781A3}"/>
              </a:ext>
            </a:extLst>
          </p:cNvPr>
          <p:cNvPicPr>
            <a:picLocks noChangeAspect="1"/>
          </p:cNvPicPr>
          <p:nvPr/>
        </p:nvPicPr>
        <p:blipFill>
          <a:blip r:embed="rId2"/>
          <a:stretch>
            <a:fillRect/>
          </a:stretch>
        </p:blipFill>
        <p:spPr>
          <a:xfrm>
            <a:off x="200023" y="164306"/>
            <a:ext cx="821532" cy="821532"/>
          </a:xfrm>
          <a:prstGeom prst="rect">
            <a:avLst/>
          </a:prstGeom>
        </p:spPr>
      </p:pic>
    </p:spTree>
    <p:extLst>
      <p:ext uri="{BB962C8B-B14F-4D97-AF65-F5344CB8AC3E}">
        <p14:creationId xmlns:p14="http://schemas.microsoft.com/office/powerpoint/2010/main" val="3429213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FE04494-F4A4-4289-88B1-6B2A2B7FCD46}"/>
              </a:ext>
            </a:extLst>
          </p:cNvPr>
          <p:cNvSpPr txBox="1"/>
          <p:nvPr/>
        </p:nvSpPr>
        <p:spPr>
          <a:xfrm>
            <a:off x="2360443" y="874546"/>
            <a:ext cx="5557838" cy="707886"/>
          </a:xfrm>
          <a:prstGeom prst="rect">
            <a:avLst/>
          </a:prstGeom>
          <a:noFill/>
        </p:spPr>
        <p:txBody>
          <a:bodyPr wrap="square" lIns="91440" tIns="45720" rIns="91440" bIns="45720" rtlCol="0" anchor="t">
            <a:spAutoFit/>
          </a:bodyPr>
          <a:lstStyle/>
          <a:p>
            <a:r>
              <a:rPr lang="en-IN" sz="4000" b="1">
                <a:solidFill>
                  <a:srgbClr val="FFFF00"/>
                </a:solidFill>
              </a:rPr>
              <a:t>Solutions</a:t>
            </a:r>
            <a:r>
              <a:rPr lang="en-IN" sz="4000" b="1">
                <a:solidFill>
                  <a:schemeClr val="bg1"/>
                </a:solidFill>
              </a:rPr>
              <a:t> in Mind !!</a:t>
            </a:r>
          </a:p>
        </p:txBody>
      </p:sp>
      <p:pic>
        <p:nvPicPr>
          <p:cNvPr id="6" name="Picture 2" descr="Icon&#10;&#10;Description automatically generated">
            <a:extLst>
              <a:ext uri="{FF2B5EF4-FFF2-40B4-BE49-F238E27FC236}">
                <a16:creationId xmlns:a16="http://schemas.microsoft.com/office/drawing/2014/main" id="{76E8FF25-C993-42CD-A055-4AF558A51F26}"/>
              </a:ext>
            </a:extLst>
          </p:cNvPr>
          <p:cNvPicPr>
            <a:picLocks noChangeAspect="1"/>
          </p:cNvPicPr>
          <p:nvPr/>
        </p:nvPicPr>
        <p:blipFill>
          <a:blip r:embed="rId2"/>
          <a:stretch>
            <a:fillRect/>
          </a:stretch>
        </p:blipFill>
        <p:spPr>
          <a:xfrm>
            <a:off x="200023" y="171450"/>
            <a:ext cx="821532" cy="821532"/>
          </a:xfrm>
          <a:prstGeom prst="rect">
            <a:avLst/>
          </a:prstGeom>
        </p:spPr>
      </p:pic>
      <p:pic>
        <p:nvPicPr>
          <p:cNvPr id="8" name="Picture 8" descr="A picture containing icon&#10;&#10;Description automatically generated">
            <a:extLst>
              <a:ext uri="{FF2B5EF4-FFF2-40B4-BE49-F238E27FC236}">
                <a16:creationId xmlns:a16="http://schemas.microsoft.com/office/drawing/2014/main" id="{13CB0E4B-6EB0-4F03-BE0B-FF3DBDF64BED}"/>
              </a:ext>
            </a:extLst>
          </p:cNvPr>
          <p:cNvPicPr>
            <a:picLocks noChangeAspect="1"/>
          </p:cNvPicPr>
          <p:nvPr/>
        </p:nvPicPr>
        <p:blipFill>
          <a:blip r:embed="rId3"/>
          <a:stretch>
            <a:fillRect/>
          </a:stretch>
        </p:blipFill>
        <p:spPr>
          <a:xfrm>
            <a:off x="3164681" y="1693069"/>
            <a:ext cx="2743200" cy="2743200"/>
          </a:xfrm>
          <a:prstGeom prst="rect">
            <a:avLst/>
          </a:prstGeom>
        </p:spPr>
      </p:pic>
    </p:spTree>
    <p:extLst>
      <p:ext uri="{BB962C8B-B14F-4D97-AF65-F5344CB8AC3E}">
        <p14:creationId xmlns:p14="http://schemas.microsoft.com/office/powerpoint/2010/main" val="1592122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FE04494-F4A4-4289-88B1-6B2A2B7FCD46}"/>
              </a:ext>
            </a:extLst>
          </p:cNvPr>
          <p:cNvSpPr txBox="1"/>
          <p:nvPr/>
        </p:nvSpPr>
        <p:spPr>
          <a:xfrm>
            <a:off x="2360443" y="874546"/>
            <a:ext cx="5557838" cy="707886"/>
          </a:xfrm>
          <a:prstGeom prst="rect">
            <a:avLst/>
          </a:prstGeom>
          <a:noFill/>
        </p:spPr>
        <p:txBody>
          <a:bodyPr wrap="square" lIns="91440" tIns="45720" rIns="91440" bIns="45720" rtlCol="0" anchor="t">
            <a:spAutoFit/>
          </a:bodyPr>
          <a:lstStyle/>
          <a:p>
            <a:r>
              <a:rPr lang="en-IN" sz="4000" b="1">
                <a:solidFill>
                  <a:srgbClr val="FFFF00"/>
                </a:solidFill>
              </a:rPr>
              <a:t>Solutions</a:t>
            </a:r>
            <a:r>
              <a:rPr lang="en-IN" sz="4000" b="1">
                <a:solidFill>
                  <a:schemeClr val="bg1"/>
                </a:solidFill>
              </a:rPr>
              <a:t> in Mind !!</a:t>
            </a:r>
          </a:p>
        </p:txBody>
      </p:sp>
      <p:sp>
        <p:nvSpPr>
          <p:cNvPr id="2" name="TextBox 1">
            <a:extLst>
              <a:ext uri="{FF2B5EF4-FFF2-40B4-BE49-F238E27FC236}">
                <a16:creationId xmlns:a16="http://schemas.microsoft.com/office/drawing/2014/main" id="{039218A9-AA65-483F-B375-A318F3486913}"/>
              </a:ext>
            </a:extLst>
          </p:cNvPr>
          <p:cNvSpPr txBox="1"/>
          <p:nvPr/>
        </p:nvSpPr>
        <p:spPr>
          <a:xfrm>
            <a:off x="886713" y="1998951"/>
            <a:ext cx="7503534"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Char char="•"/>
            </a:pPr>
            <a:r>
              <a:rPr lang="en-US" sz="2000" b="1">
                <a:solidFill>
                  <a:schemeClr val="bg1"/>
                </a:solidFill>
              </a:rPr>
              <a:t>A Managing software where we can save our checkpoints</a:t>
            </a:r>
            <a:endParaRPr lang="en-US"/>
          </a:p>
        </p:txBody>
      </p:sp>
      <p:sp>
        <p:nvSpPr>
          <p:cNvPr id="4" name="TextBox 3">
            <a:extLst>
              <a:ext uri="{FF2B5EF4-FFF2-40B4-BE49-F238E27FC236}">
                <a16:creationId xmlns:a16="http://schemas.microsoft.com/office/drawing/2014/main" id="{F1F77E70-8110-41D6-BAC5-B8993FFE26F2}"/>
              </a:ext>
            </a:extLst>
          </p:cNvPr>
          <p:cNvSpPr txBox="1"/>
          <p:nvPr/>
        </p:nvSpPr>
        <p:spPr>
          <a:xfrm>
            <a:off x="886712" y="2569084"/>
            <a:ext cx="703833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Char char="•"/>
            </a:pPr>
            <a:r>
              <a:rPr lang="en-US" sz="2000" b="1">
                <a:solidFill>
                  <a:schemeClr val="bg1"/>
                </a:solidFill>
              </a:rPr>
              <a:t>An online hosted service where we can collaborate with our friends </a:t>
            </a:r>
            <a:endParaRPr lang="en-US"/>
          </a:p>
        </p:txBody>
      </p:sp>
      <p:pic>
        <p:nvPicPr>
          <p:cNvPr id="6" name="Picture 2" descr="Icon&#10;&#10;Description automatically generated">
            <a:extLst>
              <a:ext uri="{FF2B5EF4-FFF2-40B4-BE49-F238E27FC236}">
                <a16:creationId xmlns:a16="http://schemas.microsoft.com/office/drawing/2014/main" id="{76E8FF25-C993-42CD-A055-4AF558A51F26}"/>
              </a:ext>
            </a:extLst>
          </p:cNvPr>
          <p:cNvPicPr>
            <a:picLocks noChangeAspect="1"/>
          </p:cNvPicPr>
          <p:nvPr/>
        </p:nvPicPr>
        <p:blipFill>
          <a:blip r:embed="rId2"/>
          <a:stretch>
            <a:fillRect/>
          </a:stretch>
        </p:blipFill>
        <p:spPr>
          <a:xfrm>
            <a:off x="200023" y="171450"/>
            <a:ext cx="821532" cy="821532"/>
          </a:xfrm>
          <a:prstGeom prst="rect">
            <a:avLst/>
          </a:prstGeom>
        </p:spPr>
      </p:pic>
    </p:spTree>
    <p:extLst>
      <p:ext uri="{BB962C8B-B14F-4D97-AF65-F5344CB8AC3E}">
        <p14:creationId xmlns:p14="http://schemas.microsoft.com/office/powerpoint/2010/main" val="1259257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D80667-D591-45A6-AEB6-3B17F720AC2E}"/>
              </a:ext>
            </a:extLst>
          </p:cNvPr>
          <p:cNvSpPr txBox="1"/>
          <p:nvPr/>
        </p:nvSpPr>
        <p:spPr>
          <a:xfrm>
            <a:off x="1871660" y="814388"/>
            <a:ext cx="5557838" cy="707886"/>
          </a:xfrm>
          <a:prstGeom prst="rect">
            <a:avLst/>
          </a:prstGeom>
          <a:noFill/>
        </p:spPr>
        <p:txBody>
          <a:bodyPr wrap="square" lIns="91440" tIns="45720" rIns="91440" bIns="45720" rtlCol="0" anchor="t">
            <a:spAutoFit/>
          </a:bodyPr>
          <a:lstStyle/>
          <a:p>
            <a:r>
              <a:rPr lang="en-IN" sz="4000" b="1">
                <a:solidFill>
                  <a:schemeClr val="bg1"/>
                </a:solidFill>
              </a:rPr>
              <a:t>What is </a:t>
            </a:r>
            <a:r>
              <a:rPr lang="en-IN" sz="4000" b="1">
                <a:solidFill>
                  <a:srgbClr val="FFFF00"/>
                </a:solidFill>
              </a:rPr>
              <a:t>VCS</a:t>
            </a:r>
            <a:r>
              <a:rPr lang="en-IN" sz="4000" b="1">
                <a:solidFill>
                  <a:schemeClr val="bg1"/>
                </a:solidFill>
              </a:rPr>
              <a:t> ?</a:t>
            </a:r>
          </a:p>
        </p:txBody>
      </p:sp>
      <p:sp>
        <p:nvSpPr>
          <p:cNvPr id="4" name="TextBox 3">
            <a:extLst>
              <a:ext uri="{FF2B5EF4-FFF2-40B4-BE49-F238E27FC236}">
                <a16:creationId xmlns:a16="http://schemas.microsoft.com/office/drawing/2014/main" id="{4C769A62-4F99-44BB-BCBC-CBE787B626FC}"/>
              </a:ext>
            </a:extLst>
          </p:cNvPr>
          <p:cNvSpPr txBox="1"/>
          <p:nvPr/>
        </p:nvSpPr>
        <p:spPr>
          <a:xfrm>
            <a:off x="1352426" y="1524627"/>
            <a:ext cx="7340766"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b="1">
              <a:solidFill>
                <a:schemeClr val="bg1"/>
              </a:solidFill>
            </a:endParaRPr>
          </a:p>
          <a:p>
            <a:pPr marL="285750" indent="-285750">
              <a:buFont typeface="Arial"/>
              <a:buChar char="•"/>
            </a:pPr>
            <a:endParaRPr lang="en-US" b="1">
              <a:solidFill>
                <a:schemeClr val="bg1"/>
              </a:solidFill>
            </a:endParaRPr>
          </a:p>
          <a:p>
            <a:pPr marL="285750" indent="-285750">
              <a:buFont typeface="Arial"/>
              <a:buChar char="•"/>
            </a:pPr>
            <a:r>
              <a:rPr lang="en-US" b="1" dirty="0">
                <a:solidFill>
                  <a:schemeClr val="bg1"/>
                </a:solidFill>
              </a:rPr>
              <a:t>VCS stands for </a:t>
            </a:r>
            <a:r>
              <a:rPr lang="en-US" b="1">
                <a:solidFill>
                  <a:srgbClr val="FFFF00"/>
                </a:solidFill>
              </a:rPr>
              <a:t>Version Control System</a:t>
            </a:r>
            <a:r>
              <a:rPr lang="en-US" b="1" dirty="0">
                <a:solidFill>
                  <a:schemeClr val="bg1"/>
                </a:solidFill>
              </a:rPr>
              <a:t> </a:t>
            </a:r>
          </a:p>
          <a:p>
            <a:pPr marL="285750" indent="-285750">
              <a:buFont typeface="Arial"/>
              <a:buChar char="•"/>
            </a:pPr>
            <a:endParaRPr lang="en-US" b="1">
              <a:solidFill>
                <a:schemeClr val="bg1"/>
              </a:solidFill>
            </a:endParaRPr>
          </a:p>
          <a:p>
            <a:pPr marL="285750" indent="-285750">
              <a:buFont typeface="Arial"/>
              <a:buChar char="•"/>
            </a:pPr>
            <a:endParaRPr lang="en-US" b="1">
              <a:solidFill>
                <a:schemeClr val="bg1"/>
              </a:solidFill>
            </a:endParaRPr>
          </a:p>
          <a:p>
            <a:pPr marL="285750" indent="-285750">
              <a:buFont typeface="Arial"/>
              <a:buChar char="•"/>
            </a:pPr>
            <a:r>
              <a:rPr lang="en-US" b="1" dirty="0">
                <a:solidFill>
                  <a:schemeClr val="bg1"/>
                </a:solidFill>
              </a:rPr>
              <a:t>Version control, also known as source control, is the practice of tracking and managing changes to software code. Version control systems are software tools that help software teams manage changes to source code over time</a:t>
            </a:r>
          </a:p>
          <a:p>
            <a:pPr marL="285750" indent="-285750">
              <a:buFont typeface="Arial"/>
              <a:buChar char="•"/>
            </a:pPr>
            <a:endParaRPr lang="en-US" b="1">
              <a:solidFill>
                <a:schemeClr val="bg1"/>
              </a:solidFill>
            </a:endParaRPr>
          </a:p>
          <a:p>
            <a:pPr marL="285750" indent="-285750">
              <a:buFont typeface="Arial"/>
              <a:buChar char="•"/>
            </a:pPr>
            <a:endParaRPr lang="en-US" b="1">
              <a:solidFill>
                <a:schemeClr val="bg1"/>
              </a:solidFill>
            </a:endParaRPr>
          </a:p>
          <a:p>
            <a:pPr marL="285750" indent="-285750">
              <a:buFont typeface="Arial"/>
              <a:buChar char="•"/>
            </a:pPr>
            <a:r>
              <a:rPr lang="en-US" b="1" dirty="0">
                <a:solidFill>
                  <a:schemeClr val="bg1"/>
                </a:solidFill>
              </a:rPr>
              <a:t>Example – </a:t>
            </a:r>
            <a:r>
              <a:rPr lang="en-US" b="1">
                <a:solidFill>
                  <a:srgbClr val="FFFF00"/>
                </a:solidFill>
              </a:rPr>
              <a:t>GIT</a:t>
            </a:r>
            <a:r>
              <a:rPr lang="en-US" b="1" dirty="0">
                <a:solidFill>
                  <a:schemeClr val="bg1"/>
                </a:solidFill>
              </a:rPr>
              <a:t> ,Subversion system, Apache Subversion etc.</a:t>
            </a:r>
          </a:p>
          <a:p>
            <a:pPr marL="285750" indent="-285750">
              <a:buFont typeface="Arial"/>
              <a:buChar char="•"/>
            </a:pPr>
            <a:endParaRPr lang="en-US" b="1">
              <a:solidFill>
                <a:schemeClr val="bg1"/>
              </a:solidFill>
            </a:endParaRPr>
          </a:p>
        </p:txBody>
      </p:sp>
      <p:pic>
        <p:nvPicPr>
          <p:cNvPr id="2" name="Picture 2" descr="Icon&#10;&#10;Description automatically generated">
            <a:extLst>
              <a:ext uri="{FF2B5EF4-FFF2-40B4-BE49-F238E27FC236}">
                <a16:creationId xmlns:a16="http://schemas.microsoft.com/office/drawing/2014/main" id="{5CEE5321-CDAC-481B-A1F4-14DAF6422364}"/>
              </a:ext>
            </a:extLst>
          </p:cNvPr>
          <p:cNvPicPr>
            <a:picLocks noChangeAspect="1"/>
          </p:cNvPicPr>
          <p:nvPr/>
        </p:nvPicPr>
        <p:blipFill>
          <a:blip r:embed="rId2"/>
          <a:stretch>
            <a:fillRect/>
          </a:stretch>
        </p:blipFill>
        <p:spPr>
          <a:xfrm>
            <a:off x="200023" y="178594"/>
            <a:ext cx="821532" cy="821532"/>
          </a:xfrm>
          <a:prstGeom prst="rect">
            <a:avLst/>
          </a:prstGeom>
        </p:spPr>
      </p:pic>
    </p:spTree>
    <p:extLst>
      <p:ext uri="{BB962C8B-B14F-4D97-AF65-F5344CB8AC3E}">
        <p14:creationId xmlns:p14="http://schemas.microsoft.com/office/powerpoint/2010/main" val="2559548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ED23-3E7F-4DB7-99D2-016F5F1E2809}"/>
              </a:ext>
            </a:extLst>
          </p:cNvPr>
          <p:cNvSpPr>
            <a:spLocks noGrp="1"/>
          </p:cNvSpPr>
          <p:nvPr>
            <p:ph type="ctrTitle"/>
          </p:nvPr>
        </p:nvSpPr>
        <p:spPr>
          <a:xfrm>
            <a:off x="464343" y="1057275"/>
            <a:ext cx="3288831" cy="864394"/>
          </a:xfrm>
        </p:spPr>
        <p:txBody>
          <a:bodyPr/>
          <a:lstStyle/>
          <a:p>
            <a:r>
              <a:rPr lang="en-IN"/>
              <a:t>What is </a:t>
            </a:r>
            <a:r>
              <a:rPr lang="en-IN">
                <a:solidFill>
                  <a:srgbClr val="FFFF00"/>
                </a:solidFill>
              </a:rPr>
              <a:t>git</a:t>
            </a:r>
            <a:r>
              <a:rPr lang="en-IN"/>
              <a:t> ?</a:t>
            </a:r>
          </a:p>
        </p:txBody>
      </p:sp>
      <p:sp>
        <p:nvSpPr>
          <p:cNvPr id="4" name="Title 3">
            <a:extLst>
              <a:ext uri="{FF2B5EF4-FFF2-40B4-BE49-F238E27FC236}">
                <a16:creationId xmlns:a16="http://schemas.microsoft.com/office/drawing/2014/main" id="{FAFA015D-6437-408E-8B8D-0F3CCC65AC1B}"/>
              </a:ext>
            </a:extLst>
          </p:cNvPr>
          <p:cNvSpPr>
            <a:spLocks noGrp="1"/>
          </p:cNvSpPr>
          <p:nvPr>
            <p:ph type="title" idx="2"/>
          </p:nvPr>
        </p:nvSpPr>
        <p:spPr>
          <a:xfrm>
            <a:off x="3729037" y="1564480"/>
            <a:ext cx="4029075" cy="3021805"/>
          </a:xfrm>
        </p:spPr>
        <p:txBody>
          <a:bodyPr/>
          <a:lstStyle/>
          <a:p>
            <a:r>
              <a:rPr lang="en-IN" sz="3200"/>
              <a:t>Git is a </a:t>
            </a:r>
            <a:r>
              <a:rPr lang="en-IN" sz="3200">
                <a:solidFill>
                  <a:srgbClr val="FFFF00"/>
                </a:solidFill>
              </a:rPr>
              <a:t>version control system</a:t>
            </a:r>
            <a:r>
              <a:rPr lang="en-IN" sz="3200"/>
              <a:t> used to track your work. </a:t>
            </a:r>
            <a:br>
              <a:rPr lang="en-IN" sz="3200"/>
            </a:br>
            <a:endParaRPr lang="en-IN" sz="3200"/>
          </a:p>
        </p:txBody>
      </p:sp>
      <p:pic>
        <p:nvPicPr>
          <p:cNvPr id="1028" name="Picture 4">
            <a:extLst>
              <a:ext uri="{FF2B5EF4-FFF2-40B4-BE49-F238E27FC236}">
                <a16:creationId xmlns:a16="http://schemas.microsoft.com/office/drawing/2014/main" id="{B214E586-0160-474F-BD13-C3CB4D8975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3016" y="2400299"/>
            <a:ext cx="1264444" cy="106441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Icon&#10;&#10;Description automatically generated">
            <a:extLst>
              <a:ext uri="{FF2B5EF4-FFF2-40B4-BE49-F238E27FC236}">
                <a16:creationId xmlns:a16="http://schemas.microsoft.com/office/drawing/2014/main" id="{7C2EFC80-B8D3-424F-A964-127D7A7566B6}"/>
              </a:ext>
            </a:extLst>
          </p:cNvPr>
          <p:cNvPicPr>
            <a:picLocks noChangeAspect="1"/>
          </p:cNvPicPr>
          <p:nvPr/>
        </p:nvPicPr>
        <p:blipFill>
          <a:blip r:embed="rId3"/>
          <a:stretch>
            <a:fillRect/>
          </a:stretch>
        </p:blipFill>
        <p:spPr>
          <a:xfrm>
            <a:off x="200023" y="150019"/>
            <a:ext cx="821532" cy="821532"/>
          </a:xfrm>
          <a:prstGeom prst="rect">
            <a:avLst/>
          </a:prstGeom>
        </p:spPr>
      </p:pic>
    </p:spTree>
    <p:extLst>
      <p:ext uri="{BB962C8B-B14F-4D97-AF65-F5344CB8AC3E}">
        <p14:creationId xmlns:p14="http://schemas.microsoft.com/office/powerpoint/2010/main" val="3937485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63885-EEA4-46FF-87C9-902199B35CE2}"/>
              </a:ext>
            </a:extLst>
          </p:cNvPr>
          <p:cNvSpPr>
            <a:spLocks noGrp="1"/>
          </p:cNvSpPr>
          <p:nvPr>
            <p:ph type="ctrTitle"/>
          </p:nvPr>
        </p:nvSpPr>
        <p:spPr>
          <a:xfrm>
            <a:off x="1957388" y="1535899"/>
            <a:ext cx="5624962" cy="889963"/>
          </a:xfrm>
        </p:spPr>
        <p:txBody>
          <a:bodyPr/>
          <a:lstStyle/>
          <a:p>
            <a:r>
              <a:rPr lang="en-IN"/>
              <a:t>Why we need </a:t>
            </a:r>
            <a:r>
              <a:rPr lang="en-IN">
                <a:solidFill>
                  <a:srgbClr val="FFFF00"/>
                </a:solidFill>
              </a:rPr>
              <a:t>git</a:t>
            </a:r>
            <a:r>
              <a:rPr lang="en-IN"/>
              <a:t>?</a:t>
            </a:r>
          </a:p>
        </p:txBody>
      </p:sp>
      <p:grpSp>
        <p:nvGrpSpPr>
          <p:cNvPr id="4" name="Google Shape;15147;p60">
            <a:extLst>
              <a:ext uri="{FF2B5EF4-FFF2-40B4-BE49-F238E27FC236}">
                <a16:creationId xmlns:a16="http://schemas.microsoft.com/office/drawing/2014/main" id="{634EF6A9-2BFE-4BE1-A2B7-78061FD0E0FC}"/>
              </a:ext>
            </a:extLst>
          </p:cNvPr>
          <p:cNvGrpSpPr/>
          <p:nvPr/>
        </p:nvGrpSpPr>
        <p:grpSpPr>
          <a:xfrm>
            <a:off x="4129088" y="850106"/>
            <a:ext cx="785811" cy="656832"/>
            <a:chOff x="4891198" y="2925108"/>
            <a:chExt cx="334634" cy="334634"/>
          </a:xfrm>
          <a:solidFill>
            <a:schemeClr val="bg1"/>
          </a:solidFill>
        </p:grpSpPr>
        <p:sp>
          <p:nvSpPr>
            <p:cNvPr id="5" name="Google Shape;15148;p60">
              <a:extLst>
                <a:ext uri="{FF2B5EF4-FFF2-40B4-BE49-F238E27FC236}">
                  <a16:creationId xmlns:a16="http://schemas.microsoft.com/office/drawing/2014/main" id="{B99C547E-86DB-42F2-942E-07CB4D5E29FA}"/>
                </a:ext>
              </a:extLst>
            </p:cNvPr>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bg1"/>
                </a:solidFill>
              </a:endParaRPr>
            </a:p>
          </p:txBody>
        </p:sp>
        <p:sp>
          <p:nvSpPr>
            <p:cNvPr id="6" name="Google Shape;15149;p60">
              <a:extLst>
                <a:ext uri="{FF2B5EF4-FFF2-40B4-BE49-F238E27FC236}">
                  <a16:creationId xmlns:a16="http://schemas.microsoft.com/office/drawing/2014/main" id="{6DAE9141-97B6-428A-91F9-88ED0D314569}"/>
                </a:ext>
              </a:extLst>
            </p:cNvPr>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bg1"/>
                </a:solidFill>
              </a:endParaRPr>
            </a:p>
          </p:txBody>
        </p:sp>
        <p:sp>
          <p:nvSpPr>
            <p:cNvPr id="7" name="Google Shape;15150;p60">
              <a:extLst>
                <a:ext uri="{FF2B5EF4-FFF2-40B4-BE49-F238E27FC236}">
                  <a16:creationId xmlns:a16="http://schemas.microsoft.com/office/drawing/2014/main" id="{002EE368-1A60-43B4-92AE-36D50AD5574E}"/>
                </a:ext>
              </a:extLst>
            </p:cNvPr>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bg1"/>
                </a:solidFill>
              </a:endParaRPr>
            </a:p>
          </p:txBody>
        </p:sp>
        <p:sp>
          <p:nvSpPr>
            <p:cNvPr id="8" name="Google Shape;15151;p60">
              <a:extLst>
                <a:ext uri="{FF2B5EF4-FFF2-40B4-BE49-F238E27FC236}">
                  <a16:creationId xmlns:a16="http://schemas.microsoft.com/office/drawing/2014/main" id="{AEA4C0E0-B0EB-4E35-9C15-09AF91BE30E1}"/>
                </a:ext>
              </a:extLst>
            </p:cNvPr>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bg1"/>
                </a:solidFill>
              </a:endParaRPr>
            </a:p>
          </p:txBody>
        </p:sp>
        <p:sp>
          <p:nvSpPr>
            <p:cNvPr id="9" name="Google Shape;15152;p60">
              <a:extLst>
                <a:ext uri="{FF2B5EF4-FFF2-40B4-BE49-F238E27FC236}">
                  <a16:creationId xmlns:a16="http://schemas.microsoft.com/office/drawing/2014/main" id="{C22F247F-65B8-4955-B189-70C8F8186966}"/>
                </a:ext>
              </a:extLst>
            </p:cNvPr>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bg1"/>
                </a:solidFill>
              </a:endParaRPr>
            </a:p>
          </p:txBody>
        </p:sp>
        <p:sp>
          <p:nvSpPr>
            <p:cNvPr id="10" name="Google Shape;15153;p60">
              <a:extLst>
                <a:ext uri="{FF2B5EF4-FFF2-40B4-BE49-F238E27FC236}">
                  <a16:creationId xmlns:a16="http://schemas.microsoft.com/office/drawing/2014/main" id="{A944AC51-A0B6-4CED-B0C0-AEE6CE3D69E8}"/>
                </a:ext>
              </a:extLst>
            </p:cNvPr>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bg1"/>
                </a:solidFill>
              </a:endParaRPr>
            </a:p>
          </p:txBody>
        </p:sp>
        <p:sp>
          <p:nvSpPr>
            <p:cNvPr id="11" name="Google Shape;15154;p60">
              <a:extLst>
                <a:ext uri="{FF2B5EF4-FFF2-40B4-BE49-F238E27FC236}">
                  <a16:creationId xmlns:a16="http://schemas.microsoft.com/office/drawing/2014/main" id="{720EF38A-149E-4A32-9B48-D3F663E92556}"/>
                </a:ext>
              </a:extLst>
            </p:cNvPr>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bg1"/>
                </a:solidFill>
              </a:endParaRPr>
            </a:p>
          </p:txBody>
        </p:sp>
        <p:sp>
          <p:nvSpPr>
            <p:cNvPr id="12" name="Google Shape;15155;p60">
              <a:extLst>
                <a:ext uri="{FF2B5EF4-FFF2-40B4-BE49-F238E27FC236}">
                  <a16:creationId xmlns:a16="http://schemas.microsoft.com/office/drawing/2014/main" id="{277D7798-9E5F-4203-AF84-51286BF507DA}"/>
                </a:ext>
              </a:extLst>
            </p:cNvPr>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bg1"/>
                </a:solidFill>
              </a:endParaRPr>
            </a:p>
          </p:txBody>
        </p:sp>
      </p:grpSp>
      <p:grpSp>
        <p:nvGrpSpPr>
          <p:cNvPr id="13" name="Google Shape;5977;p52">
            <a:extLst>
              <a:ext uri="{FF2B5EF4-FFF2-40B4-BE49-F238E27FC236}">
                <a16:creationId xmlns:a16="http://schemas.microsoft.com/office/drawing/2014/main" id="{6FE1AE04-B92D-4FE7-9AF4-38927B241E5E}"/>
              </a:ext>
            </a:extLst>
          </p:cNvPr>
          <p:cNvGrpSpPr/>
          <p:nvPr/>
        </p:nvGrpSpPr>
        <p:grpSpPr>
          <a:xfrm>
            <a:off x="2516016" y="2344429"/>
            <a:ext cx="4670596" cy="45719"/>
            <a:chOff x="6336019" y="3733725"/>
            <a:chExt cx="2566206" cy="351310"/>
          </a:xfrm>
          <a:solidFill>
            <a:schemeClr val="bg1"/>
          </a:solidFill>
        </p:grpSpPr>
        <p:sp>
          <p:nvSpPr>
            <p:cNvPr id="14" name="Google Shape;5978;p52">
              <a:extLst>
                <a:ext uri="{FF2B5EF4-FFF2-40B4-BE49-F238E27FC236}">
                  <a16:creationId xmlns:a16="http://schemas.microsoft.com/office/drawing/2014/main" id="{8F6807B6-701D-40AB-992C-99CFCDFE2F63}"/>
                </a:ext>
              </a:extLst>
            </p:cNvPr>
            <p:cNvSpPr/>
            <p:nvPr/>
          </p:nvSpPr>
          <p:spPr>
            <a:xfrm>
              <a:off x="6336019" y="3733735"/>
              <a:ext cx="1881300" cy="351300"/>
            </a:xfrm>
            <a:prstGeom prst="homePlate">
              <a:avLst>
                <a:gd name="adj" fmla="val 50000"/>
              </a:avLst>
            </a:pr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5979;p52">
              <a:extLst>
                <a:ext uri="{FF2B5EF4-FFF2-40B4-BE49-F238E27FC236}">
                  <a16:creationId xmlns:a16="http://schemas.microsoft.com/office/drawing/2014/main" id="{1852C2E7-8E6B-460B-A1B5-2875D9056E03}"/>
                </a:ext>
              </a:extLst>
            </p:cNvPr>
            <p:cNvSpPr/>
            <p:nvPr/>
          </p:nvSpPr>
          <p:spPr>
            <a:xfrm>
              <a:off x="8098525" y="3733725"/>
              <a:ext cx="346500" cy="351300"/>
            </a:xfrm>
            <a:prstGeom prst="chevron">
              <a:avLst>
                <a:gd name="adj" fmla="val 50000"/>
              </a:avLst>
            </a:pr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5980;p52">
              <a:extLst>
                <a:ext uri="{FF2B5EF4-FFF2-40B4-BE49-F238E27FC236}">
                  <a16:creationId xmlns:a16="http://schemas.microsoft.com/office/drawing/2014/main" id="{FC685104-B706-4782-BC57-91D0391E4DC0}"/>
                </a:ext>
              </a:extLst>
            </p:cNvPr>
            <p:cNvSpPr/>
            <p:nvPr/>
          </p:nvSpPr>
          <p:spPr>
            <a:xfrm>
              <a:off x="8327125" y="3733725"/>
              <a:ext cx="346500" cy="351300"/>
            </a:xfrm>
            <a:prstGeom prst="chevron">
              <a:avLst>
                <a:gd name="adj" fmla="val 50000"/>
              </a:avLst>
            </a:pr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5981;p52">
              <a:extLst>
                <a:ext uri="{FF2B5EF4-FFF2-40B4-BE49-F238E27FC236}">
                  <a16:creationId xmlns:a16="http://schemas.microsoft.com/office/drawing/2014/main" id="{5242AE7E-C677-49CE-940C-8798E2FA5273}"/>
                </a:ext>
              </a:extLst>
            </p:cNvPr>
            <p:cNvSpPr/>
            <p:nvPr/>
          </p:nvSpPr>
          <p:spPr>
            <a:xfrm>
              <a:off x="8555725" y="3733725"/>
              <a:ext cx="346500" cy="351300"/>
            </a:xfrm>
            <a:prstGeom prst="chevron">
              <a:avLst>
                <a:gd name="adj" fmla="val 50000"/>
              </a:avLst>
            </a:pr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
        <p:nvSpPr>
          <p:cNvPr id="18" name="TextBox 17">
            <a:extLst>
              <a:ext uri="{FF2B5EF4-FFF2-40B4-BE49-F238E27FC236}">
                <a16:creationId xmlns:a16="http://schemas.microsoft.com/office/drawing/2014/main" id="{546E6857-7EDC-459E-A795-34E395AD3475}"/>
              </a:ext>
            </a:extLst>
          </p:cNvPr>
          <p:cNvSpPr txBox="1"/>
          <p:nvPr/>
        </p:nvSpPr>
        <p:spPr>
          <a:xfrm>
            <a:off x="3400428" y="2425862"/>
            <a:ext cx="3225527" cy="400110"/>
          </a:xfrm>
          <a:prstGeom prst="rect">
            <a:avLst/>
          </a:prstGeom>
          <a:noFill/>
        </p:spPr>
        <p:txBody>
          <a:bodyPr wrap="square" lIns="91440" tIns="45720" rIns="91440" bIns="45720" rtlCol="0" anchor="t">
            <a:spAutoFit/>
          </a:bodyPr>
          <a:lstStyle/>
          <a:p>
            <a:r>
              <a:rPr lang="en-IN" sz="2000">
                <a:solidFill>
                  <a:schemeClr val="bg1"/>
                </a:solidFill>
                <a:latin typeface="Share Tech"/>
              </a:rPr>
              <a:t>Problem and the solution!</a:t>
            </a:r>
          </a:p>
        </p:txBody>
      </p:sp>
      <p:sp>
        <p:nvSpPr>
          <p:cNvPr id="3" name="TextBox 2">
            <a:extLst>
              <a:ext uri="{FF2B5EF4-FFF2-40B4-BE49-F238E27FC236}">
                <a16:creationId xmlns:a16="http://schemas.microsoft.com/office/drawing/2014/main" id="{40F09955-DB5D-40A8-B7AD-F80397BE7339}"/>
              </a:ext>
            </a:extLst>
          </p:cNvPr>
          <p:cNvSpPr txBox="1"/>
          <p:nvPr/>
        </p:nvSpPr>
        <p:spPr>
          <a:xfrm>
            <a:off x="1183868" y="3602407"/>
            <a:ext cx="2350294" cy="523220"/>
          </a:xfrm>
          <a:prstGeom prst="rect">
            <a:avLst/>
          </a:prstGeom>
          <a:noFill/>
        </p:spPr>
        <p:txBody>
          <a:bodyPr wrap="square" lIns="91440" tIns="45720" rIns="91440" bIns="45720" rtlCol="0" anchor="t">
            <a:spAutoFit/>
          </a:bodyPr>
          <a:lstStyle/>
          <a:p>
            <a:r>
              <a:rPr lang="en-IN" b="1">
                <a:solidFill>
                  <a:srgbClr val="FFFF00"/>
                </a:solidFill>
                <a:latin typeface="Share Tech"/>
              </a:rPr>
              <a:t>Work on new code without hampering previous code</a:t>
            </a:r>
            <a:endParaRPr lang="en-US">
              <a:solidFill>
                <a:srgbClr val="FFFF00"/>
              </a:solidFill>
            </a:endParaRPr>
          </a:p>
        </p:txBody>
      </p:sp>
      <p:sp>
        <p:nvSpPr>
          <p:cNvPr id="20" name="TextBox 19">
            <a:extLst>
              <a:ext uri="{FF2B5EF4-FFF2-40B4-BE49-F238E27FC236}">
                <a16:creationId xmlns:a16="http://schemas.microsoft.com/office/drawing/2014/main" id="{ADA70C19-0509-4998-B793-72627455C569}"/>
              </a:ext>
            </a:extLst>
          </p:cNvPr>
          <p:cNvSpPr txBox="1"/>
          <p:nvPr/>
        </p:nvSpPr>
        <p:spPr>
          <a:xfrm>
            <a:off x="3954179" y="3712810"/>
            <a:ext cx="2443159" cy="307777"/>
          </a:xfrm>
          <a:prstGeom prst="rect">
            <a:avLst/>
          </a:prstGeom>
          <a:noFill/>
        </p:spPr>
        <p:txBody>
          <a:bodyPr wrap="square" lIns="91440" tIns="45720" rIns="91440" bIns="45720" rtlCol="0" anchor="t">
            <a:spAutoFit/>
          </a:bodyPr>
          <a:lstStyle/>
          <a:p>
            <a:r>
              <a:rPr lang="en-IN" b="1">
                <a:solidFill>
                  <a:srgbClr val="FFFF00"/>
                </a:solidFill>
                <a:latin typeface="Share Tech"/>
              </a:rPr>
              <a:t>To maintain code/logs</a:t>
            </a:r>
            <a:endParaRPr lang="en-US">
              <a:solidFill>
                <a:srgbClr val="FFFF00"/>
              </a:solidFill>
              <a:latin typeface="Share Tech"/>
            </a:endParaRPr>
          </a:p>
        </p:txBody>
      </p:sp>
      <p:sp>
        <p:nvSpPr>
          <p:cNvPr id="21" name="TextBox 20">
            <a:extLst>
              <a:ext uri="{FF2B5EF4-FFF2-40B4-BE49-F238E27FC236}">
                <a16:creationId xmlns:a16="http://schemas.microsoft.com/office/drawing/2014/main" id="{E33B9932-5C76-4636-877D-4A53733D6871}"/>
              </a:ext>
            </a:extLst>
          </p:cNvPr>
          <p:cNvSpPr txBox="1"/>
          <p:nvPr/>
        </p:nvSpPr>
        <p:spPr>
          <a:xfrm>
            <a:off x="6275640" y="3758270"/>
            <a:ext cx="2443159" cy="307777"/>
          </a:xfrm>
          <a:prstGeom prst="rect">
            <a:avLst/>
          </a:prstGeom>
          <a:noFill/>
        </p:spPr>
        <p:txBody>
          <a:bodyPr wrap="square" lIns="91440" tIns="45720" rIns="91440" bIns="45720" rtlCol="0" anchor="t">
            <a:spAutoFit/>
          </a:bodyPr>
          <a:lstStyle/>
          <a:p>
            <a:r>
              <a:rPr lang="en-IN" b="1">
                <a:solidFill>
                  <a:srgbClr val="FFFF00"/>
                </a:solidFill>
                <a:latin typeface="Share Tech"/>
              </a:rPr>
              <a:t>Collaborate with other coders</a:t>
            </a:r>
            <a:endParaRPr lang="en-US">
              <a:solidFill>
                <a:srgbClr val="FFFF00"/>
              </a:solidFill>
              <a:latin typeface="Share Tech"/>
            </a:endParaRPr>
          </a:p>
        </p:txBody>
      </p:sp>
      <p:grpSp>
        <p:nvGrpSpPr>
          <p:cNvPr id="22" name="Google Shape;17611;p64">
            <a:extLst>
              <a:ext uri="{FF2B5EF4-FFF2-40B4-BE49-F238E27FC236}">
                <a16:creationId xmlns:a16="http://schemas.microsoft.com/office/drawing/2014/main" id="{0A89967B-2C88-4BD4-B9C3-A1E4373D2882}"/>
              </a:ext>
            </a:extLst>
          </p:cNvPr>
          <p:cNvGrpSpPr/>
          <p:nvPr/>
        </p:nvGrpSpPr>
        <p:grpSpPr>
          <a:xfrm>
            <a:off x="5962725" y="3658996"/>
            <a:ext cx="354363" cy="354395"/>
            <a:chOff x="3712952" y="1970604"/>
            <a:chExt cx="354363" cy="354395"/>
          </a:xfrm>
          <a:solidFill>
            <a:schemeClr val="bg1"/>
          </a:solidFill>
        </p:grpSpPr>
        <p:sp>
          <p:nvSpPr>
            <p:cNvPr id="23" name="Google Shape;17612;p64">
              <a:extLst>
                <a:ext uri="{FF2B5EF4-FFF2-40B4-BE49-F238E27FC236}">
                  <a16:creationId xmlns:a16="http://schemas.microsoft.com/office/drawing/2014/main" id="{A36489ED-6629-44E7-BF8D-59FDDA3401CF}"/>
                </a:ext>
              </a:extLst>
            </p:cNvPr>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4" name="Google Shape;17613;p64">
              <a:extLst>
                <a:ext uri="{FF2B5EF4-FFF2-40B4-BE49-F238E27FC236}">
                  <a16:creationId xmlns:a16="http://schemas.microsoft.com/office/drawing/2014/main" id="{28FBBC7C-70C1-4ED3-9D34-61B05F1B26A6}"/>
                </a:ext>
              </a:extLst>
            </p:cNvPr>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17614;p64">
              <a:extLst>
                <a:ext uri="{FF2B5EF4-FFF2-40B4-BE49-F238E27FC236}">
                  <a16:creationId xmlns:a16="http://schemas.microsoft.com/office/drawing/2014/main" id="{91359946-4565-4B8B-B9E8-BA9DC8067CF0}"/>
                </a:ext>
              </a:extLst>
            </p:cNvPr>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6" name="Google Shape;17615;p64">
              <a:extLst>
                <a:ext uri="{FF2B5EF4-FFF2-40B4-BE49-F238E27FC236}">
                  <a16:creationId xmlns:a16="http://schemas.microsoft.com/office/drawing/2014/main" id="{D8C08D6C-7B94-42C9-B11E-6DF14372BBF4}"/>
                </a:ext>
              </a:extLst>
            </p:cNvPr>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7" name="Google Shape;17616;p64">
              <a:extLst>
                <a:ext uri="{FF2B5EF4-FFF2-40B4-BE49-F238E27FC236}">
                  <a16:creationId xmlns:a16="http://schemas.microsoft.com/office/drawing/2014/main" id="{EAA4551E-C818-4ABD-A62F-5DE20508993E}"/>
                </a:ext>
              </a:extLst>
            </p:cNvPr>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8" name="Google Shape;17617;p64">
              <a:extLst>
                <a:ext uri="{FF2B5EF4-FFF2-40B4-BE49-F238E27FC236}">
                  <a16:creationId xmlns:a16="http://schemas.microsoft.com/office/drawing/2014/main" id="{C356C7EE-22B4-4516-9D2B-4AD77D14597A}"/>
                </a:ext>
              </a:extLst>
            </p:cNvPr>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9" name="Google Shape;17618;p64">
              <a:extLst>
                <a:ext uri="{FF2B5EF4-FFF2-40B4-BE49-F238E27FC236}">
                  <a16:creationId xmlns:a16="http://schemas.microsoft.com/office/drawing/2014/main" id="{99EA4ADA-E8E7-4159-AE65-AFBDF78631B7}"/>
                </a:ext>
              </a:extLst>
            </p:cNvPr>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0" name="Google Shape;17619;p64">
              <a:extLst>
                <a:ext uri="{FF2B5EF4-FFF2-40B4-BE49-F238E27FC236}">
                  <a16:creationId xmlns:a16="http://schemas.microsoft.com/office/drawing/2014/main" id="{0F25B52D-4C1B-4CAE-835E-8C79716CF93F}"/>
                </a:ext>
              </a:extLst>
            </p:cNvPr>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1" name="Google Shape;17620;p64">
              <a:extLst>
                <a:ext uri="{FF2B5EF4-FFF2-40B4-BE49-F238E27FC236}">
                  <a16:creationId xmlns:a16="http://schemas.microsoft.com/office/drawing/2014/main" id="{7AFB3220-970D-4C6B-8CB2-93510AB103F6}"/>
                </a:ext>
              </a:extLst>
            </p:cNvPr>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32" name="Google Shape;17825;p64">
            <a:extLst>
              <a:ext uri="{FF2B5EF4-FFF2-40B4-BE49-F238E27FC236}">
                <a16:creationId xmlns:a16="http://schemas.microsoft.com/office/drawing/2014/main" id="{73CDC305-B10A-4EBE-9FDE-C5FBAA907F12}"/>
              </a:ext>
            </a:extLst>
          </p:cNvPr>
          <p:cNvGrpSpPr/>
          <p:nvPr/>
        </p:nvGrpSpPr>
        <p:grpSpPr>
          <a:xfrm>
            <a:off x="3498707" y="3733834"/>
            <a:ext cx="506027" cy="305136"/>
            <a:chOff x="7009649" y="1541981"/>
            <a:chExt cx="524940" cy="320655"/>
          </a:xfrm>
          <a:solidFill>
            <a:schemeClr val="bg1"/>
          </a:solidFill>
        </p:grpSpPr>
        <p:sp>
          <p:nvSpPr>
            <p:cNvPr id="33" name="Google Shape;17826;p64">
              <a:extLst>
                <a:ext uri="{FF2B5EF4-FFF2-40B4-BE49-F238E27FC236}">
                  <a16:creationId xmlns:a16="http://schemas.microsoft.com/office/drawing/2014/main" id="{5AEFBA69-7EAC-4C5E-AD93-FFCE98CDF0A6}"/>
                </a:ext>
              </a:extLst>
            </p:cNvPr>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4" name="Google Shape;17827;p64">
              <a:extLst>
                <a:ext uri="{FF2B5EF4-FFF2-40B4-BE49-F238E27FC236}">
                  <a16:creationId xmlns:a16="http://schemas.microsoft.com/office/drawing/2014/main" id="{759DA499-8320-4672-8F80-0FC8580848C7}"/>
                </a:ext>
              </a:extLst>
            </p:cNvPr>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5" name="Google Shape;17828;p64">
              <a:extLst>
                <a:ext uri="{FF2B5EF4-FFF2-40B4-BE49-F238E27FC236}">
                  <a16:creationId xmlns:a16="http://schemas.microsoft.com/office/drawing/2014/main" id="{7C9CA2E5-0D09-4A90-AD3F-22EFF9E9F39E}"/>
                </a:ext>
              </a:extLst>
            </p:cNvPr>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6" name="Google Shape;17829;p64">
              <a:extLst>
                <a:ext uri="{FF2B5EF4-FFF2-40B4-BE49-F238E27FC236}">
                  <a16:creationId xmlns:a16="http://schemas.microsoft.com/office/drawing/2014/main" id="{7CFAE875-694C-4A4D-8A46-8417A0580B0B}"/>
                </a:ext>
              </a:extLst>
            </p:cNvPr>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7" name="Google Shape;17830;p64">
              <a:extLst>
                <a:ext uri="{FF2B5EF4-FFF2-40B4-BE49-F238E27FC236}">
                  <a16:creationId xmlns:a16="http://schemas.microsoft.com/office/drawing/2014/main" id="{6375210B-0C75-4CBA-BED4-BBB04363A851}"/>
                </a:ext>
              </a:extLst>
            </p:cNvPr>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8" name="Google Shape;17831;p64">
              <a:extLst>
                <a:ext uri="{FF2B5EF4-FFF2-40B4-BE49-F238E27FC236}">
                  <a16:creationId xmlns:a16="http://schemas.microsoft.com/office/drawing/2014/main" id="{5F13375C-7F7D-4511-83B4-D24307D9CF1A}"/>
                </a:ext>
              </a:extLst>
            </p:cNvPr>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9" name="Google Shape;17832;p64">
              <a:extLst>
                <a:ext uri="{FF2B5EF4-FFF2-40B4-BE49-F238E27FC236}">
                  <a16:creationId xmlns:a16="http://schemas.microsoft.com/office/drawing/2014/main" id="{58F0AADB-F721-48FA-AA60-5CD1CBAD9F54}"/>
                </a:ext>
              </a:extLst>
            </p:cNvPr>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0" name="Google Shape;17833;p64">
              <a:extLst>
                <a:ext uri="{FF2B5EF4-FFF2-40B4-BE49-F238E27FC236}">
                  <a16:creationId xmlns:a16="http://schemas.microsoft.com/office/drawing/2014/main" id="{556C5658-7D0A-41CA-9E58-0D5B346E855C}"/>
                </a:ext>
              </a:extLst>
            </p:cNvPr>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41" name="Google Shape;17825;p64">
            <a:extLst>
              <a:ext uri="{FF2B5EF4-FFF2-40B4-BE49-F238E27FC236}">
                <a16:creationId xmlns:a16="http://schemas.microsoft.com/office/drawing/2014/main" id="{4EAB016C-831D-4B16-8123-25B888449AE3}"/>
              </a:ext>
            </a:extLst>
          </p:cNvPr>
          <p:cNvGrpSpPr/>
          <p:nvPr/>
        </p:nvGrpSpPr>
        <p:grpSpPr>
          <a:xfrm>
            <a:off x="628218" y="3733834"/>
            <a:ext cx="506027" cy="305136"/>
            <a:chOff x="7009649" y="1541981"/>
            <a:chExt cx="524940" cy="320655"/>
          </a:xfrm>
          <a:solidFill>
            <a:schemeClr val="bg1"/>
          </a:solidFill>
        </p:grpSpPr>
        <p:sp>
          <p:nvSpPr>
            <p:cNvPr id="42" name="Google Shape;17826;p64">
              <a:extLst>
                <a:ext uri="{FF2B5EF4-FFF2-40B4-BE49-F238E27FC236}">
                  <a16:creationId xmlns:a16="http://schemas.microsoft.com/office/drawing/2014/main" id="{454D6FD2-33B5-44DC-8E81-B9CD6AE36083}"/>
                </a:ext>
              </a:extLst>
            </p:cNvPr>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3" name="Google Shape;17827;p64">
              <a:extLst>
                <a:ext uri="{FF2B5EF4-FFF2-40B4-BE49-F238E27FC236}">
                  <a16:creationId xmlns:a16="http://schemas.microsoft.com/office/drawing/2014/main" id="{DC0DA4B4-2258-43E2-B122-0E072CD56E4E}"/>
                </a:ext>
              </a:extLst>
            </p:cNvPr>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4" name="Google Shape;17828;p64">
              <a:extLst>
                <a:ext uri="{FF2B5EF4-FFF2-40B4-BE49-F238E27FC236}">
                  <a16:creationId xmlns:a16="http://schemas.microsoft.com/office/drawing/2014/main" id="{ADA5CD4A-4A14-4C2C-BA73-9ED70B098D47}"/>
                </a:ext>
              </a:extLst>
            </p:cNvPr>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5" name="Google Shape;17829;p64">
              <a:extLst>
                <a:ext uri="{FF2B5EF4-FFF2-40B4-BE49-F238E27FC236}">
                  <a16:creationId xmlns:a16="http://schemas.microsoft.com/office/drawing/2014/main" id="{07E7C2B3-84BA-46EE-B79C-573112EFE594}"/>
                </a:ext>
              </a:extLst>
            </p:cNvPr>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6" name="Google Shape;17830;p64">
              <a:extLst>
                <a:ext uri="{FF2B5EF4-FFF2-40B4-BE49-F238E27FC236}">
                  <a16:creationId xmlns:a16="http://schemas.microsoft.com/office/drawing/2014/main" id="{F3787540-8C4D-4A59-8FE5-A7C83FFF9D31}"/>
                </a:ext>
              </a:extLst>
            </p:cNvPr>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7" name="Google Shape;17831;p64">
              <a:extLst>
                <a:ext uri="{FF2B5EF4-FFF2-40B4-BE49-F238E27FC236}">
                  <a16:creationId xmlns:a16="http://schemas.microsoft.com/office/drawing/2014/main" id="{98466A6C-F16C-469A-A36F-EAAA37C08766}"/>
                </a:ext>
              </a:extLst>
            </p:cNvPr>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8" name="Google Shape;17832;p64">
              <a:extLst>
                <a:ext uri="{FF2B5EF4-FFF2-40B4-BE49-F238E27FC236}">
                  <a16:creationId xmlns:a16="http://schemas.microsoft.com/office/drawing/2014/main" id="{95C95973-44E0-474C-B8D8-D9EAAED4B356}"/>
                </a:ext>
              </a:extLst>
            </p:cNvPr>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9" name="Google Shape;17833;p64">
              <a:extLst>
                <a:ext uri="{FF2B5EF4-FFF2-40B4-BE49-F238E27FC236}">
                  <a16:creationId xmlns:a16="http://schemas.microsoft.com/office/drawing/2014/main" id="{89474E89-6EF1-460C-80E2-E43E7FE95A98}"/>
                </a:ext>
              </a:extLst>
            </p:cNvPr>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pic>
        <p:nvPicPr>
          <p:cNvPr id="19" name="Picture 2" descr="Icon&#10;&#10;Description automatically generated">
            <a:extLst>
              <a:ext uri="{FF2B5EF4-FFF2-40B4-BE49-F238E27FC236}">
                <a16:creationId xmlns:a16="http://schemas.microsoft.com/office/drawing/2014/main" id="{A9AD2CD9-44F4-447B-BE09-57D5E3C6B602}"/>
              </a:ext>
            </a:extLst>
          </p:cNvPr>
          <p:cNvPicPr>
            <a:picLocks noChangeAspect="1"/>
          </p:cNvPicPr>
          <p:nvPr/>
        </p:nvPicPr>
        <p:blipFill>
          <a:blip r:embed="rId2"/>
          <a:stretch>
            <a:fillRect/>
          </a:stretch>
        </p:blipFill>
        <p:spPr>
          <a:xfrm>
            <a:off x="200023" y="192881"/>
            <a:ext cx="821532" cy="821532"/>
          </a:xfrm>
          <a:prstGeom prst="rect">
            <a:avLst/>
          </a:prstGeom>
        </p:spPr>
      </p:pic>
    </p:spTree>
    <p:extLst>
      <p:ext uri="{BB962C8B-B14F-4D97-AF65-F5344CB8AC3E}">
        <p14:creationId xmlns:p14="http://schemas.microsoft.com/office/powerpoint/2010/main" val="1768290194"/>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197</TotalTime>
  <Words>486</Words>
  <Application>Microsoft Office PowerPoint</Application>
  <PresentationFormat>On-screen Show (16:9)</PresentationFormat>
  <Paragraphs>70</Paragraphs>
  <Slides>21</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Maven Pro</vt:lpstr>
      <vt:lpstr>Segoe UI</vt:lpstr>
      <vt:lpstr>Share Tech</vt:lpstr>
      <vt:lpstr>Fira Sans Extra Condensed Medium</vt:lpstr>
      <vt:lpstr>Quattrocento Sans</vt:lpstr>
      <vt:lpstr>Fira Sans Condensed Medium</vt:lpstr>
      <vt:lpstr>freight-sans-pro</vt:lpstr>
      <vt:lpstr>Arial</vt:lpstr>
      <vt:lpstr>Data Science Consulting by Slidesgo</vt:lpstr>
      <vt:lpstr>GIT/GITHUB</vt:lpstr>
      <vt:lpstr>PowerPoint Presentation</vt:lpstr>
      <vt:lpstr>PowerPoint Presentation</vt:lpstr>
      <vt:lpstr>Demo of Problem</vt:lpstr>
      <vt:lpstr>PowerPoint Presentation</vt:lpstr>
      <vt:lpstr>PowerPoint Presentation</vt:lpstr>
      <vt:lpstr>PowerPoint Presentation</vt:lpstr>
      <vt:lpstr>What is git ?</vt:lpstr>
      <vt:lpstr>Why we need git?</vt:lpstr>
      <vt:lpstr>PowerPoint Presentation</vt:lpstr>
      <vt:lpstr>GIT DEMO</vt:lpstr>
      <vt:lpstr>First-Time Git Setup </vt:lpstr>
      <vt:lpstr>Doubt Session for git !!</vt:lpstr>
      <vt:lpstr>PowerPoint Presentation</vt:lpstr>
      <vt:lpstr>What is GitHub?</vt:lpstr>
      <vt:lpstr>PowerPoint Presentation</vt:lpstr>
      <vt:lpstr>PowerPoint Presentation</vt:lpstr>
      <vt:lpstr>Difference between GIT and GITHUB ?</vt:lpstr>
      <vt:lpstr>Let's Summarize through Animation !!</vt:lpstr>
      <vt:lpstr>Doubt Session!!</vt:lpstr>
      <vt:lpstr>Wishing you all    Happy New Year 2021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GIT/GITHUB</dc:title>
  <dc:creator>Shiroo</dc:creator>
  <cp:lastModifiedBy>Rohit Kumar</cp:lastModifiedBy>
  <cp:revision>232</cp:revision>
  <dcterms:modified xsi:type="dcterms:W3CDTF">2020-12-28T07:56:35Z</dcterms:modified>
</cp:coreProperties>
</file>

<file path=docProps/thumbnail.jpeg>
</file>